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61" r:id="rId2"/>
    <p:sldId id="437" r:id="rId3"/>
    <p:sldId id="452" r:id="rId4"/>
    <p:sldId id="438" r:id="rId5"/>
    <p:sldId id="443" r:id="rId6"/>
    <p:sldId id="439" r:id="rId7"/>
    <p:sldId id="440" r:id="rId8"/>
    <p:sldId id="464" r:id="rId9"/>
    <p:sldId id="445" r:id="rId10"/>
    <p:sldId id="451" r:id="rId11"/>
    <p:sldId id="453" r:id="rId12"/>
    <p:sldId id="465" r:id="rId13"/>
    <p:sldId id="454" r:id="rId14"/>
    <p:sldId id="447" r:id="rId15"/>
    <p:sldId id="441" r:id="rId16"/>
    <p:sldId id="466" r:id="rId17"/>
    <p:sldId id="462" r:id="rId18"/>
    <p:sldId id="461" r:id="rId19"/>
    <p:sldId id="448" r:id="rId20"/>
    <p:sldId id="455" r:id="rId21"/>
    <p:sldId id="459" r:id="rId22"/>
    <p:sldId id="456" r:id="rId23"/>
    <p:sldId id="449" r:id="rId24"/>
    <p:sldId id="457" r:id="rId25"/>
    <p:sldId id="45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6CCCE2-3624-4950-AB21-DB80BA9931D7}">
          <p14:sldIdLst>
            <p14:sldId id="361"/>
            <p14:sldId id="437"/>
            <p14:sldId id="452"/>
            <p14:sldId id="438"/>
            <p14:sldId id="443"/>
            <p14:sldId id="439"/>
            <p14:sldId id="440"/>
            <p14:sldId id="464"/>
            <p14:sldId id="445"/>
            <p14:sldId id="451"/>
            <p14:sldId id="453"/>
            <p14:sldId id="465"/>
            <p14:sldId id="454"/>
            <p14:sldId id="447"/>
            <p14:sldId id="441"/>
            <p14:sldId id="466"/>
            <p14:sldId id="462"/>
            <p14:sldId id="461"/>
            <p14:sldId id="448"/>
            <p14:sldId id="455"/>
            <p14:sldId id="459"/>
            <p14:sldId id="456"/>
            <p14:sldId id="449"/>
            <p14:sldId id="457"/>
            <p14:sldId id="450"/>
          </p14:sldIdLst>
        </p14:section>
        <p14:section name="Default Section" id="{E3C4052B-D2FC-4FA7-8A3D-5C3999573056}">
          <p14:sldIdLst/>
        </p14:section>
        <p14:section name="Default Section" id="{4FE134C6-596C-4BE5-9D83-FA4DBCB8900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1er" initials="b" lastIdx="9" clrIdx="0"/>
  <p:cmAuthor id="1" name="Levy, Carolyn" initials="L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CC"/>
    <a:srgbClr val="CCECF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8007" autoAdjust="0"/>
  </p:normalViewPr>
  <p:slideViewPr>
    <p:cSldViewPr>
      <p:cViewPr varScale="1">
        <p:scale>
          <a:sx n="67" d="100"/>
          <a:sy n="67" d="100"/>
        </p:scale>
        <p:origin x="1188"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4"/>
    </p:cViewPr>
  </p:sorterViewPr>
  <p:notesViewPr>
    <p:cSldViewPr>
      <p:cViewPr>
        <p:scale>
          <a:sx n="130" d="100"/>
          <a:sy n="130" d="100"/>
        </p:scale>
        <p:origin x="-90" y="216"/>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8" rIns="93175" bIns="46588" rtlCol="0"/>
          <a:lstStyle>
            <a:lvl1pPr algn="r">
              <a:defRPr sz="1200"/>
            </a:lvl1pPr>
          </a:lstStyle>
          <a:p>
            <a:fld id="{DD246F26-C51A-408B-97E8-BDD4FD100FBF}" type="datetimeFigureOut">
              <a:rPr lang="en-US" smtClean="0"/>
              <a:pPr/>
              <a:t>10/14/2021</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5" tIns="46588" rIns="93175" bIns="4658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75" tIns="46588" rIns="93175"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5" tIns="46588" rIns="93175" bIns="46588" rtlCol="0" anchor="b"/>
          <a:lstStyle>
            <a:lvl1pPr algn="r">
              <a:defRPr sz="1200"/>
            </a:lvl1pPr>
          </a:lstStyle>
          <a:p>
            <a:fld id="{7B6BC160-7D83-4A57-A3B5-AC3D62DE0DCF}" type="slidenum">
              <a:rPr lang="en-US" smtClean="0"/>
              <a:pPr/>
              <a:t>‹#›</a:t>
            </a:fld>
            <a:endParaRPr lang="en-US"/>
          </a:p>
        </p:txBody>
      </p:sp>
    </p:spTree>
    <p:extLst>
      <p:ext uri="{BB962C8B-B14F-4D97-AF65-F5344CB8AC3E}">
        <p14:creationId xmlns:p14="http://schemas.microsoft.com/office/powerpoint/2010/main" val="74419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0" y="739775"/>
            <a:ext cx="4645025" cy="34845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6BC160-7D83-4A57-A3B5-AC3D62DE0DC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9DEC9E-2E63-45BA-A62F-C0B7ECE3F58E}" type="datetime1">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1C244B-5B9C-4A61-8FF7-14E7703372E2}" type="datetime1">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E17F9A-46BE-4401-977C-285080A97A97}" type="datetime1">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marL="742950" indent="-285750">
              <a:buClr>
                <a:srgbClr val="0091CC"/>
              </a:buClr>
              <a:buFont typeface="Wingdings" panose="05000000000000000000" pitchFamily="2" charset="2"/>
              <a:buChar char="Ø"/>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2AB116D-A413-48FF-A0A7-97DC6E508D2F}" type="datetime1">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F9E9C5-F4B0-41BA-8818-40553D03F9AD}" type="datetime1">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54E615-DE0C-492D-AD63-36BC3CF0C04D}" type="datetime1">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4F6215-74FC-41B2-BAEC-034DCA6DB3D5}" type="datetime1">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84656B-706E-4CFB-AC48-112F452D8514}" type="datetime1">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69FFD-4C35-4953-AFD8-C2CA05D31793}" type="datetime1">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D0F625-7728-4A67-81DF-7B9B88A3EF33}" type="datetime1">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13FE4-540A-4345-8DE8-A795F4F20B33}" type="datetime1">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2FAA9-77D4-4F50-AEC8-BEAD4B9F8D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1D848-368E-4BC7-8081-B9B6BB048375}" type="datetime1">
              <a:rPr lang="en-US" smtClean="0"/>
              <a:t>10/14/2021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2FAA9-77D4-4F50-AEC8-BEAD4B9F8D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81000" y="1143000"/>
            <a:ext cx="8382000" cy="2062103"/>
          </a:xfrm>
          <a:prstGeom prst="rect">
            <a:avLst/>
          </a:prstGeom>
          <a:solidFill>
            <a:srgbClr val="0091CC"/>
          </a:solidFill>
        </p:spPr>
        <p:txBody>
          <a:bodyPr wrap="square" rtlCol="0">
            <a:spAutoFit/>
          </a:bodyPr>
          <a:lstStyle/>
          <a:p>
            <a:pPr>
              <a:spcBef>
                <a:spcPts val="600"/>
              </a:spcBef>
              <a:spcAft>
                <a:spcPts val="600"/>
              </a:spcAft>
            </a:pPr>
            <a:r>
              <a:rPr lang="en-US" sz="4000" b="1" dirty="0">
                <a:solidFill>
                  <a:schemeClr val="bg1"/>
                </a:solidFill>
                <a:latin typeface="+mj-lt"/>
                <a:cs typeface="Arial" pitchFamily="34" charset="0"/>
              </a:rPr>
              <a:t>Medicare Program </a:t>
            </a:r>
            <a:r>
              <a:rPr lang="en-US" sz="4000" b="1" dirty="0" err="1">
                <a:solidFill>
                  <a:schemeClr val="bg1"/>
                </a:solidFill>
                <a:latin typeface="+mj-lt"/>
                <a:cs typeface="Arial" pitchFamily="34" charset="0"/>
              </a:rPr>
              <a:t>Bascis</a:t>
            </a:r>
            <a:r>
              <a:rPr lang="en-US" sz="4000" b="1" dirty="0">
                <a:solidFill>
                  <a:schemeClr val="bg1"/>
                </a:solidFill>
                <a:latin typeface="+mj-lt"/>
                <a:cs typeface="Arial" pitchFamily="34" charset="0"/>
              </a:rPr>
              <a:t> </a:t>
            </a:r>
          </a:p>
          <a:p>
            <a:pPr>
              <a:spcBef>
                <a:spcPts val="600"/>
              </a:spcBef>
              <a:spcAft>
                <a:spcPts val="600"/>
              </a:spcAft>
            </a:pPr>
            <a:r>
              <a:rPr lang="en-US" sz="4000" b="1" dirty="0">
                <a:solidFill>
                  <a:schemeClr val="bg1"/>
                </a:solidFill>
                <a:latin typeface="+mj-lt"/>
                <a:cs typeface="Arial" pitchFamily="34" charset="0"/>
              </a:rPr>
              <a:t>Medicare 101</a:t>
            </a:r>
          </a:p>
          <a:p>
            <a:pPr>
              <a:spcBef>
                <a:spcPts val="600"/>
              </a:spcBef>
              <a:spcAft>
                <a:spcPts val="600"/>
              </a:spcAft>
            </a:pPr>
            <a:endParaRPr lang="en-US" sz="2800" b="1" dirty="0">
              <a:solidFill>
                <a:schemeClr val="bg1"/>
              </a:solidFill>
              <a:latin typeface="+mj-lt"/>
              <a:cs typeface="Arial" pitchFamily="34" charset="0"/>
            </a:endParaRPr>
          </a:p>
        </p:txBody>
      </p:sp>
      <p:sp>
        <p:nvSpPr>
          <p:cNvPr id="15" name="TextBox 14"/>
          <p:cNvSpPr txBox="1"/>
          <p:nvPr/>
        </p:nvSpPr>
        <p:spPr>
          <a:xfrm>
            <a:off x="238125" y="5659903"/>
            <a:ext cx="5781675" cy="646331"/>
          </a:xfrm>
          <a:prstGeom prst="rect">
            <a:avLst/>
          </a:prstGeom>
          <a:noFill/>
        </p:spPr>
        <p:txBody>
          <a:bodyPr wrap="square" rtlCol="0">
            <a:spAutoFit/>
          </a:bodyPr>
          <a:lstStyle/>
          <a:p>
            <a:r>
              <a:rPr lang="en-US" sz="1200" b="1" dirty="0">
                <a:solidFill>
                  <a:srgbClr val="0091CC"/>
                </a:solidFill>
              </a:rPr>
              <a:t>Florida Blue is an Independent Licensee of the Blue Cross and Blue Shield Association.</a:t>
            </a:r>
          </a:p>
          <a:p>
            <a:r>
              <a:rPr lang="en-US" sz="1200" b="1" dirty="0">
                <a:solidFill>
                  <a:srgbClr val="0091CC"/>
                </a:solidFill>
              </a:rPr>
              <a:t>Florida Blue is a Medicare Advantage organization with a Medicare contract. </a:t>
            </a:r>
            <a:br>
              <a:rPr lang="en-US" sz="1200" b="1" dirty="0">
                <a:solidFill>
                  <a:srgbClr val="0091CC"/>
                </a:solidFill>
              </a:rPr>
            </a:br>
            <a:r>
              <a:rPr lang="en-US" sz="1200" b="1" dirty="0">
                <a:solidFill>
                  <a:srgbClr val="0091CC"/>
                </a:solidFill>
              </a:rPr>
              <a:t>Florida Blue is a Medicare-approved Part D sponsor.</a:t>
            </a:r>
          </a:p>
        </p:txBody>
      </p:sp>
      <p:sp>
        <p:nvSpPr>
          <p:cNvPr id="6" name="TextBox 5"/>
          <p:cNvSpPr txBox="1"/>
          <p:nvPr/>
        </p:nvSpPr>
        <p:spPr>
          <a:xfrm>
            <a:off x="228600" y="6490900"/>
            <a:ext cx="2743200" cy="276999"/>
          </a:xfrm>
          <a:prstGeom prst="rect">
            <a:avLst/>
          </a:prstGeom>
          <a:noFill/>
        </p:spPr>
        <p:txBody>
          <a:bodyPr wrap="square" rtlCol="0">
            <a:spAutoFit/>
          </a:bodyPr>
          <a:lstStyle/>
          <a:p>
            <a:r>
              <a:rPr lang="en-US" sz="1200" dirty="0"/>
              <a:t>Y0011_FBM0531 1021 EGWP C: 10/2021</a:t>
            </a:r>
          </a:p>
        </p:txBody>
      </p:sp>
      <p:pic>
        <p:nvPicPr>
          <p:cNvPr id="16" name="Picture 15"/>
          <p:cNvPicPr>
            <a:picLocks noChangeAspect="1"/>
          </p:cNvPicPr>
          <p:nvPr/>
        </p:nvPicPr>
        <p:blipFill rotWithShape="1">
          <a:blip r:embed="rId3">
            <a:extLst>
              <a:ext uri="{28A0092B-C50C-407E-A947-70E740481C1C}">
                <a14:useLocalDpi xmlns:a14="http://schemas.microsoft.com/office/drawing/2010/main" val="0"/>
              </a:ext>
            </a:extLst>
          </a:blip>
          <a:srcRect l="29444" t="31481" r="30000" b="30556"/>
          <a:stretch/>
        </p:blipFill>
        <p:spPr>
          <a:xfrm>
            <a:off x="6705600" y="5485120"/>
            <a:ext cx="2151974" cy="1208643"/>
          </a:xfrm>
          <a:prstGeom prst="rect">
            <a:avLst/>
          </a:prstGeom>
        </p:spPr>
      </p:pic>
    </p:spTree>
    <p:extLst>
      <p:ext uri="{BB962C8B-B14F-4D97-AF65-F5344CB8AC3E}">
        <p14:creationId xmlns:p14="http://schemas.microsoft.com/office/powerpoint/2010/main" val="399715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91CC"/>
                </a:solidFill>
              </a:rPr>
              <a:t>Exploring Original Medicare</a:t>
            </a:r>
          </a:p>
        </p:txBody>
      </p:sp>
      <p:sp>
        <p:nvSpPr>
          <p:cNvPr id="3" name="Content Placeholder 2"/>
          <p:cNvSpPr>
            <a:spLocks noGrp="1"/>
          </p:cNvSpPr>
          <p:nvPr>
            <p:ph idx="1"/>
          </p:nvPr>
        </p:nvSpPr>
        <p:spPr>
          <a:xfrm>
            <a:off x="457200" y="1600200"/>
            <a:ext cx="8229600" cy="4495800"/>
          </a:xfrm>
        </p:spPr>
        <p:txBody>
          <a:bodyPr>
            <a:normAutofit fontScale="55000" lnSpcReduction="20000"/>
          </a:bodyPr>
          <a:lstStyle/>
          <a:p>
            <a:pPr>
              <a:lnSpc>
                <a:spcPct val="120000"/>
              </a:lnSpc>
              <a:spcBef>
                <a:spcPts val="600"/>
              </a:spcBef>
              <a:spcAft>
                <a:spcPts val="600"/>
              </a:spcAft>
            </a:pPr>
            <a:r>
              <a:rPr lang="en-US" dirty="0"/>
              <a:t>For most services, you are required to pay a portion of the costs when services are rendered</a:t>
            </a:r>
          </a:p>
          <a:p>
            <a:pPr lvl="1">
              <a:lnSpc>
                <a:spcPct val="120000"/>
              </a:lnSpc>
              <a:spcBef>
                <a:spcPts val="600"/>
              </a:spcBef>
              <a:spcAft>
                <a:spcPts val="600"/>
              </a:spcAft>
            </a:pPr>
            <a:r>
              <a:rPr lang="en-US" dirty="0"/>
              <a:t>Part A beneficiaries usually do not pay a monthly premium for coverage.</a:t>
            </a:r>
          </a:p>
          <a:p>
            <a:pPr lvl="1">
              <a:lnSpc>
                <a:spcPct val="120000"/>
              </a:lnSpc>
              <a:spcBef>
                <a:spcPts val="600"/>
              </a:spcBef>
              <a:spcAft>
                <a:spcPts val="600"/>
              </a:spcAft>
            </a:pPr>
            <a:r>
              <a:rPr lang="en-US" dirty="0">
                <a:solidFill>
                  <a:srgbClr val="000000"/>
                </a:solidFill>
                <a:cs typeface="Tahoma" pitchFamily="34" charset="0"/>
              </a:rPr>
              <a:t>Part A generally pays 100% of the Medicare allowed amount for covered services after any deductibles and cost sharing are applied.</a:t>
            </a:r>
          </a:p>
          <a:p>
            <a:pPr lvl="1">
              <a:lnSpc>
                <a:spcPct val="120000"/>
              </a:lnSpc>
              <a:spcBef>
                <a:spcPts val="600"/>
              </a:spcBef>
              <a:spcAft>
                <a:spcPts val="600"/>
              </a:spcAft>
            </a:pPr>
            <a:r>
              <a:rPr lang="en-US" dirty="0"/>
              <a:t>Part B beneficiaries pay a monthly premium to the government.</a:t>
            </a:r>
          </a:p>
          <a:p>
            <a:pPr lvl="1">
              <a:lnSpc>
                <a:spcPct val="120000"/>
              </a:lnSpc>
              <a:spcBef>
                <a:spcPts val="600"/>
              </a:spcBef>
              <a:spcAft>
                <a:spcPts val="600"/>
              </a:spcAft>
            </a:pPr>
            <a:r>
              <a:rPr lang="en-US" dirty="0"/>
              <a:t>Part B generally pays 80% of the Medicare allowed amount for covered services after an annual deductible is met. Many preventive services are covered at no cost to the beneficiary.</a:t>
            </a:r>
          </a:p>
          <a:p>
            <a:pPr>
              <a:lnSpc>
                <a:spcPct val="120000"/>
              </a:lnSpc>
              <a:spcBef>
                <a:spcPts val="600"/>
              </a:spcBef>
              <a:spcAft>
                <a:spcPts val="600"/>
              </a:spcAft>
            </a:pPr>
            <a:r>
              <a:rPr lang="en-US" dirty="0"/>
              <a:t>Original Medicare does not provide coverage for most prescription drugs.</a:t>
            </a:r>
          </a:p>
          <a:p>
            <a:pPr>
              <a:lnSpc>
                <a:spcPct val="120000"/>
              </a:lnSpc>
              <a:spcBef>
                <a:spcPts val="600"/>
              </a:spcBef>
              <a:spcAft>
                <a:spcPts val="600"/>
              </a:spcAft>
            </a:pPr>
            <a:r>
              <a:rPr lang="en-US" dirty="0"/>
              <a:t>Original Medicare is widely accepted by providers nationwide.</a:t>
            </a:r>
          </a:p>
          <a:p>
            <a:pPr>
              <a:lnSpc>
                <a:spcPct val="120000"/>
              </a:lnSpc>
              <a:spcBef>
                <a:spcPts val="600"/>
              </a:spcBef>
              <a:spcAft>
                <a:spcPts val="600"/>
              </a:spcAft>
            </a:pPr>
            <a:r>
              <a:rPr lang="en-US" dirty="0"/>
              <a:t>Most providers that accept Original Medicare also accept “Medicare assignment.” Beneficiaries pay more for doctors or providers who don’t accept Medicare assignment. In Florida, most physicians accept Medicare assignment.</a:t>
            </a:r>
          </a:p>
        </p:txBody>
      </p:sp>
      <p:sp>
        <p:nvSpPr>
          <p:cNvPr id="4" name="Slide Number Placeholder 3"/>
          <p:cNvSpPr>
            <a:spLocks noGrp="1"/>
          </p:cNvSpPr>
          <p:nvPr>
            <p:ph type="sldNum" sz="quarter" idx="12"/>
          </p:nvPr>
        </p:nvSpPr>
        <p:spPr/>
        <p:txBody>
          <a:bodyPr/>
          <a:lstStyle/>
          <a:p>
            <a:fld id="{E2C2FAA9-77D4-4F50-AEC8-BEAD4B9F8D52}" type="slidenum">
              <a:rPr lang="en-US" smtClean="0"/>
              <a:pPr/>
              <a:t>10</a:t>
            </a:fld>
            <a:endParaRPr lang="en-US"/>
          </a:p>
        </p:txBody>
      </p:sp>
    </p:spTree>
    <p:extLst>
      <p:ext uri="{BB962C8B-B14F-4D97-AF65-F5344CB8AC3E}">
        <p14:creationId xmlns:p14="http://schemas.microsoft.com/office/powerpoint/2010/main" val="2055134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0091CC"/>
                </a:solidFill>
              </a:rPr>
              <a:t>Medicare Assignment</a:t>
            </a:r>
          </a:p>
        </p:txBody>
      </p:sp>
      <p:sp>
        <p:nvSpPr>
          <p:cNvPr id="3" name="Content Placeholder 2"/>
          <p:cNvSpPr>
            <a:spLocks noGrp="1"/>
          </p:cNvSpPr>
          <p:nvPr>
            <p:ph idx="1"/>
          </p:nvPr>
        </p:nvSpPr>
        <p:spPr/>
        <p:txBody>
          <a:bodyPr>
            <a:normAutofit fontScale="62500" lnSpcReduction="20000"/>
          </a:bodyPr>
          <a:lstStyle/>
          <a:p>
            <a:pPr>
              <a:lnSpc>
                <a:spcPct val="120000"/>
              </a:lnSpc>
              <a:spcAft>
                <a:spcPts val="600"/>
              </a:spcAft>
            </a:pPr>
            <a:r>
              <a:rPr lang="en-US" dirty="0"/>
              <a:t>Providers that accept “Medicare assignment” have agreed to accept Medicare’s allowance as payment in full.</a:t>
            </a:r>
          </a:p>
          <a:p>
            <a:pPr>
              <a:lnSpc>
                <a:spcPct val="120000"/>
              </a:lnSpc>
              <a:spcAft>
                <a:spcPts val="600"/>
              </a:spcAft>
            </a:pPr>
            <a:r>
              <a:rPr lang="en-US" dirty="0"/>
              <a:t>Medicare Limiting Amount – Providers that do not accept Medicare assignment may not collect more that 15% over the Medicare allowance.</a:t>
            </a:r>
          </a:p>
          <a:p>
            <a:pPr>
              <a:lnSpc>
                <a:spcPct val="120000"/>
              </a:lnSpc>
              <a:spcAft>
                <a:spcPts val="600"/>
              </a:spcAft>
            </a:pPr>
            <a:r>
              <a:rPr lang="en-US" dirty="0"/>
              <a:t>Providers that do not accept Medicare assignment may require payment in full at the time services are rendered. Reimbursement will then go directly to the beneficiary from Medicare.</a:t>
            </a:r>
          </a:p>
          <a:p>
            <a:pPr>
              <a:lnSpc>
                <a:spcPct val="120000"/>
              </a:lnSpc>
              <a:spcAft>
                <a:spcPts val="600"/>
              </a:spcAft>
            </a:pPr>
            <a:r>
              <a:rPr lang="en-US" dirty="0"/>
              <a:t>Claim filing to Medicare is the provider’s responsibility whether or not they accept Medicare assignment.</a:t>
            </a:r>
          </a:p>
          <a:p>
            <a:pPr>
              <a:lnSpc>
                <a:spcPct val="120000"/>
              </a:lnSpc>
              <a:spcAft>
                <a:spcPts val="600"/>
              </a:spcAft>
            </a:pPr>
            <a:r>
              <a:rPr lang="en-US" dirty="0"/>
              <a:t>The vast majority of providers who accept Medicare, also accept Medicare assignment.</a:t>
            </a:r>
          </a:p>
        </p:txBody>
      </p:sp>
      <p:sp>
        <p:nvSpPr>
          <p:cNvPr id="4" name="Slide Number Placeholder 3"/>
          <p:cNvSpPr>
            <a:spLocks noGrp="1"/>
          </p:cNvSpPr>
          <p:nvPr>
            <p:ph type="sldNum" sz="quarter" idx="12"/>
          </p:nvPr>
        </p:nvSpPr>
        <p:spPr/>
        <p:txBody>
          <a:bodyPr/>
          <a:lstStyle/>
          <a:p>
            <a:fld id="{E2C2FAA9-77D4-4F50-AEC8-BEAD4B9F8D52}" type="slidenum">
              <a:rPr lang="en-US" smtClean="0"/>
              <a:pPr/>
              <a:t>11</a:t>
            </a:fld>
            <a:endParaRPr lang="en-US"/>
          </a:p>
        </p:txBody>
      </p:sp>
    </p:spTree>
    <p:extLst>
      <p:ext uri="{BB962C8B-B14F-4D97-AF65-F5344CB8AC3E}">
        <p14:creationId xmlns:p14="http://schemas.microsoft.com/office/powerpoint/2010/main" val="3602669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92162"/>
          </a:xfrm>
        </p:spPr>
        <p:txBody>
          <a:bodyPr>
            <a:noAutofit/>
          </a:bodyPr>
          <a:lstStyle/>
          <a:p>
            <a:pPr algn="l"/>
            <a:r>
              <a:rPr lang="en-US" sz="2800" dirty="0">
                <a:solidFill>
                  <a:srgbClr val="0091CC"/>
                </a:solidFill>
              </a:rPr>
              <a:t>What you pay for Original Medicare services in 2021*</a:t>
            </a:r>
          </a:p>
        </p:txBody>
      </p:sp>
      <p:sp>
        <p:nvSpPr>
          <p:cNvPr id="4" name="Slide Number Placeholder 3"/>
          <p:cNvSpPr>
            <a:spLocks noGrp="1"/>
          </p:cNvSpPr>
          <p:nvPr>
            <p:ph type="sldNum" sz="quarter" idx="12"/>
          </p:nvPr>
        </p:nvSpPr>
        <p:spPr/>
        <p:txBody>
          <a:bodyPr/>
          <a:lstStyle/>
          <a:p>
            <a:fld id="{E2C2FAA9-77D4-4F50-AEC8-BEAD4B9F8D52}" type="slidenum">
              <a:rPr lang="en-US" smtClean="0"/>
              <a:pPr/>
              <a:t>12</a:t>
            </a:fld>
            <a:endParaRPr lang="en-US"/>
          </a:p>
        </p:txBody>
      </p:sp>
      <p:graphicFrame>
        <p:nvGraphicFramePr>
          <p:cNvPr id="5" name="Group 48"/>
          <p:cNvGraphicFramePr>
            <a:graphicFrameLocks/>
          </p:cNvGraphicFramePr>
          <p:nvPr>
            <p:extLst>
              <p:ext uri="{D42A27DB-BD31-4B8C-83A1-F6EECF244321}">
                <p14:modId xmlns:p14="http://schemas.microsoft.com/office/powerpoint/2010/main" val="879769741"/>
              </p:ext>
            </p:extLst>
          </p:nvPr>
        </p:nvGraphicFramePr>
        <p:xfrm>
          <a:off x="609600" y="1097280"/>
          <a:ext cx="7696200" cy="4998720"/>
        </p:xfrm>
        <a:graphic>
          <a:graphicData uri="http://schemas.openxmlformats.org/drawingml/2006/table">
            <a:tbl>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312876">
                <a:tc>
                  <a:txBody>
                    <a:bodyPr/>
                    <a:lstStyle/>
                    <a:p>
                      <a:pPr marL="0" marR="0" lvl="0" indent="0" algn="ctr" defTabSz="914400" rtl="0" eaLnBrk="1" fontAlgn="base" latinLnBrk="0" hangingPunct="1">
                        <a:lnSpc>
                          <a:spcPct val="100000"/>
                        </a:lnSpc>
                        <a:spcBef>
                          <a:spcPts val="0"/>
                        </a:spcBef>
                        <a:spcAft>
                          <a:spcPct val="0"/>
                        </a:spcAft>
                        <a:buClr>
                          <a:schemeClr val="accent2"/>
                        </a:buClr>
                        <a:buSzTx/>
                        <a:buFontTx/>
                        <a:buNone/>
                        <a:tabLst/>
                      </a:pPr>
                      <a:r>
                        <a:rPr kumimoji="0" lang="en-US" sz="1800" b="1" i="0" u="none" strike="noStrike" cap="none" normalizeH="0" baseline="0" dirty="0">
                          <a:ln>
                            <a:noFill/>
                          </a:ln>
                          <a:solidFill>
                            <a:schemeClr val="tx1"/>
                          </a:solidFill>
                          <a:effectLst/>
                          <a:latin typeface="Arial" pitchFamily="34" charset="0"/>
                        </a:rPr>
                        <a:t>Medicare Part 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ts val="0"/>
                        </a:spcBef>
                        <a:spcAft>
                          <a:spcPct val="0"/>
                        </a:spcAft>
                        <a:buClr>
                          <a:schemeClr val="accent2"/>
                        </a:buClr>
                        <a:buSzTx/>
                        <a:buFontTx/>
                        <a:buNone/>
                        <a:tabLst/>
                      </a:pPr>
                      <a:r>
                        <a:rPr kumimoji="0" lang="en-US" sz="1800" b="1" i="0" u="none" strike="noStrike" cap="none" normalizeH="0" baseline="0" dirty="0">
                          <a:ln>
                            <a:noFill/>
                          </a:ln>
                          <a:solidFill>
                            <a:schemeClr val="bg1">
                              <a:lumMod val="95000"/>
                            </a:schemeClr>
                          </a:solidFill>
                          <a:effectLst/>
                          <a:latin typeface="Arial" pitchFamily="34" charset="0"/>
                        </a:rPr>
                        <a:t>Medicare Part 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1424733">
                <a:tc>
                  <a:txBody>
                    <a:bodyPr/>
                    <a:lstStyle/>
                    <a:p>
                      <a:pPr marL="228600" marR="0" lvl="0" indent="-228600" algn="l"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dirty="0">
                          <a:ln>
                            <a:noFill/>
                          </a:ln>
                          <a:solidFill>
                            <a:srgbClr val="0099CC"/>
                          </a:solidFill>
                          <a:effectLst/>
                          <a:latin typeface="Arial" pitchFamily="34" charset="0"/>
                        </a:rPr>
                        <a:t>Hospital (Inpatient)</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1" i="0" u="none" strike="noStrike" cap="none" normalizeH="0" baseline="0" dirty="0">
                          <a:ln>
                            <a:noFill/>
                          </a:ln>
                          <a:solidFill>
                            <a:schemeClr val="tx1"/>
                          </a:solidFill>
                          <a:effectLst/>
                          <a:latin typeface="Arial" pitchFamily="34" charset="0"/>
                        </a:rPr>
                        <a:t>No monthly premium for most people</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$1,484 deductible each benefit period for admissions of 1 – 60 days</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$371 per day for days 61-90 each benefit period</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$742 per day for days 91-150 each benefit period (lifetime reserve days)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dirty="0">
                          <a:ln>
                            <a:noFill/>
                          </a:ln>
                          <a:solidFill>
                            <a:srgbClr val="0099CC"/>
                          </a:solidFill>
                          <a:effectLst/>
                          <a:latin typeface="Arial" pitchFamily="34" charset="0"/>
                        </a:rPr>
                        <a:t>General </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1" i="0" u="none" strike="noStrike" cap="none" normalizeH="0" baseline="0" dirty="0">
                          <a:ln>
                            <a:noFill/>
                          </a:ln>
                          <a:solidFill>
                            <a:schemeClr val="tx1"/>
                          </a:solidFill>
                          <a:effectLst/>
                          <a:latin typeface="Arial" pitchFamily="34" charset="0"/>
                        </a:rPr>
                        <a:t>Monthly Premium: </a:t>
                      </a:r>
                      <a:r>
                        <a:rPr kumimoji="0" lang="en-US" sz="1400" b="0" i="0" u="none" strike="noStrike" cap="none" normalizeH="0" baseline="0" dirty="0">
                          <a:ln>
                            <a:noFill/>
                          </a:ln>
                          <a:solidFill>
                            <a:schemeClr val="tx1"/>
                          </a:solidFill>
                          <a:effectLst/>
                          <a:latin typeface="Arial" pitchFamily="34" charset="0"/>
                        </a:rPr>
                        <a:t>$148.50</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Deductible: $203 per calendar year</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Cost sharing: 20% of the Medicare-approved amount for most services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24235">
                <a:tc>
                  <a:txBody>
                    <a:bodyPr/>
                    <a:lstStyle/>
                    <a:p>
                      <a:pPr marL="228600" marR="0" lvl="0" indent="-228600" algn="l"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dirty="0">
                          <a:ln>
                            <a:noFill/>
                          </a:ln>
                          <a:solidFill>
                            <a:srgbClr val="0099CC"/>
                          </a:solidFill>
                          <a:effectLst/>
                          <a:latin typeface="Arial" pitchFamily="34" charset="0"/>
                        </a:rPr>
                        <a:t>Medicare-Certified Skilled Nursing Facility</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Covers up to 100 days each benefit period after at least a 3-day covered hospital stay</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$0 copay for first 20 days</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$185.50 per day for days 21-100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dirty="0">
                          <a:ln>
                            <a:noFill/>
                          </a:ln>
                          <a:solidFill>
                            <a:srgbClr val="0099CC"/>
                          </a:solidFill>
                          <a:effectLst/>
                          <a:latin typeface="Arial" pitchFamily="34" charset="0"/>
                        </a:rPr>
                        <a:t>Outpatient Mental Health</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20% of the Medicare-approved amount for most outpatient mental health services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5298">
                <a:tc>
                  <a:txBody>
                    <a:bodyPr/>
                    <a:lstStyle/>
                    <a:p>
                      <a:pPr marL="228600" marR="0" lvl="0" indent="-228600" algn="l"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dirty="0">
                          <a:ln>
                            <a:noFill/>
                          </a:ln>
                          <a:solidFill>
                            <a:srgbClr val="0099CC"/>
                          </a:solidFill>
                          <a:effectLst/>
                          <a:latin typeface="Arial" pitchFamily="34" charset="0"/>
                        </a:rPr>
                        <a:t>Home health care</a:t>
                      </a:r>
                    </a:p>
                    <a:p>
                      <a:pPr marL="228600" marR="0" lvl="0" indent="-228600" algn="l" defTabSz="914400" rtl="0" eaLnBrk="1" fontAlgn="base" latinLnBrk="0" hangingPunct="1">
                        <a:lnSpc>
                          <a:spcPct val="100000"/>
                        </a:lnSpc>
                        <a:spcBef>
                          <a:spcPts val="0"/>
                        </a:spcBef>
                        <a:spcAft>
                          <a:spcPct val="0"/>
                        </a:spcAft>
                        <a:buClr>
                          <a:srgbClr val="0099CC"/>
                        </a:buClr>
                        <a:buSzPct val="70000"/>
                        <a:buFontTx/>
                        <a:buChar char="•"/>
                        <a:tabLst/>
                      </a:pPr>
                      <a:r>
                        <a:rPr kumimoji="0" lang="en-US" sz="1400" b="0" i="0" u="none" strike="noStrike" cap="none" normalizeH="0" baseline="0" dirty="0">
                          <a:ln>
                            <a:noFill/>
                          </a:ln>
                          <a:solidFill>
                            <a:schemeClr val="tx1"/>
                          </a:solidFill>
                          <a:effectLst/>
                          <a:latin typeface="Arial" pitchFamily="34" charset="0"/>
                        </a:rPr>
                        <a:t>$0 copayment for Medicare-approved home health care 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dirty="0">
                          <a:ln>
                            <a:noFill/>
                          </a:ln>
                          <a:solidFill>
                            <a:srgbClr val="0099CC"/>
                          </a:solidFill>
                          <a:effectLst/>
                          <a:latin typeface="Arial" pitchFamily="34" charset="0"/>
                        </a:rPr>
                        <a:t>Preventive Services</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$0 copay for the Medicare-approved list of preventive services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2456">
                <a:tc>
                  <a:txBody>
                    <a:bodyPr/>
                    <a:lstStyle/>
                    <a:p>
                      <a:pPr marL="228600" marR="0" lvl="0" indent="-228600" algn="l" defTabSz="914400" rtl="0" eaLnBrk="1" fontAlgn="base" latinLnBrk="0" hangingPunct="1">
                        <a:lnSpc>
                          <a:spcPct val="100000"/>
                        </a:lnSpc>
                        <a:spcBef>
                          <a:spcPts val="0"/>
                        </a:spcBef>
                        <a:spcAft>
                          <a:spcPct val="0"/>
                        </a:spcAft>
                        <a:buClr>
                          <a:schemeClr val="accent2"/>
                        </a:buClr>
                        <a:buSzTx/>
                        <a:buFontTx/>
                        <a:buNone/>
                        <a:tabLst/>
                      </a:pPr>
                      <a:r>
                        <a:rPr kumimoji="0" lang="en-US" sz="1400" b="1" i="0" u="none" strike="noStrike" cap="none" normalizeH="0" baseline="0" dirty="0">
                          <a:ln>
                            <a:noFill/>
                          </a:ln>
                          <a:solidFill>
                            <a:srgbClr val="0099CC"/>
                          </a:solidFill>
                          <a:effectLst/>
                          <a:latin typeface="Arial" pitchFamily="34" charset="0"/>
                        </a:rPr>
                        <a:t>Blood</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Entire cost for first three pints of blood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ts val="0"/>
                        </a:spcBef>
                        <a:spcAft>
                          <a:spcPct val="0"/>
                        </a:spcAft>
                        <a:buClr>
                          <a:schemeClr val="accent2"/>
                        </a:buClr>
                        <a:buSzTx/>
                        <a:buFontTx/>
                        <a:buNone/>
                        <a:tabLst/>
                      </a:pPr>
                      <a:r>
                        <a:rPr kumimoji="0" lang="en-US" sz="1400" b="1" i="0" u="none" strike="noStrike" cap="none" normalizeH="0" baseline="0" dirty="0">
                          <a:ln>
                            <a:noFill/>
                          </a:ln>
                          <a:solidFill>
                            <a:srgbClr val="0099CC"/>
                          </a:solidFill>
                          <a:effectLst/>
                          <a:latin typeface="Arial" pitchFamily="34" charset="0"/>
                        </a:rPr>
                        <a:t>Blood</a:t>
                      </a:r>
                    </a:p>
                    <a:p>
                      <a:pPr marL="228600" marR="0" lvl="0" indent="-228600" algn="l" defTabSz="914400" rtl="0" eaLnBrk="1" fontAlgn="base" latinLnBrk="0" hangingPunct="1">
                        <a:lnSpc>
                          <a:spcPct val="100000"/>
                        </a:lnSpc>
                        <a:spcBef>
                          <a:spcPts val="0"/>
                        </a:spcBef>
                        <a:spcAft>
                          <a:spcPct val="0"/>
                        </a:spcAft>
                        <a:buClr>
                          <a:srgbClr val="0099CC"/>
                        </a:buClr>
                        <a:buSzPct val="70000"/>
                        <a:buFont typeface="Wingdings" pitchFamily="2" charset="2"/>
                        <a:buChar char="§"/>
                        <a:tabLst/>
                      </a:pPr>
                      <a:r>
                        <a:rPr kumimoji="0" lang="en-US" sz="1400" b="0" i="0" u="none" strike="noStrike" cap="none" normalizeH="0" baseline="0" dirty="0">
                          <a:ln>
                            <a:noFill/>
                          </a:ln>
                          <a:solidFill>
                            <a:schemeClr val="tx1"/>
                          </a:solidFill>
                          <a:effectLst/>
                          <a:latin typeface="Arial" pitchFamily="34" charset="0"/>
                        </a:rPr>
                        <a:t>Entire cost for first three pints of blood as an outpatient, then 20% of the Medicare-approved amount for additional pints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TextBox 2"/>
          <p:cNvSpPr txBox="1"/>
          <p:nvPr/>
        </p:nvSpPr>
        <p:spPr>
          <a:xfrm>
            <a:off x="685800" y="6324600"/>
            <a:ext cx="5334000" cy="276999"/>
          </a:xfrm>
          <a:prstGeom prst="rect">
            <a:avLst/>
          </a:prstGeom>
          <a:noFill/>
        </p:spPr>
        <p:txBody>
          <a:bodyPr wrap="square" rtlCol="0">
            <a:spAutoFit/>
          </a:bodyPr>
          <a:lstStyle/>
          <a:p>
            <a:r>
              <a:rPr lang="en-US" sz="1200" dirty="0"/>
              <a:t>*2021 amounts not yet released by CMS.</a:t>
            </a:r>
          </a:p>
        </p:txBody>
      </p:sp>
    </p:spTree>
    <p:extLst>
      <p:ext uri="{BB962C8B-B14F-4D97-AF65-F5344CB8AC3E}">
        <p14:creationId xmlns:p14="http://schemas.microsoft.com/office/powerpoint/2010/main" val="688774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dirty="0">
                <a:solidFill>
                  <a:srgbClr val="0091CC"/>
                </a:solidFill>
              </a:rPr>
              <a:t>What Original Medicare does not cover</a:t>
            </a:r>
          </a:p>
        </p:txBody>
      </p:sp>
      <p:sp>
        <p:nvSpPr>
          <p:cNvPr id="3" name="Content Placeholder 2"/>
          <p:cNvSpPr>
            <a:spLocks noGrp="1"/>
          </p:cNvSpPr>
          <p:nvPr>
            <p:ph idx="1"/>
          </p:nvPr>
        </p:nvSpPr>
        <p:spPr/>
        <p:txBody>
          <a:bodyPr>
            <a:normAutofit fontScale="62500" lnSpcReduction="20000"/>
          </a:bodyPr>
          <a:lstStyle/>
          <a:p>
            <a:pPr>
              <a:lnSpc>
                <a:spcPct val="120000"/>
              </a:lnSpc>
              <a:spcBef>
                <a:spcPts val="300"/>
              </a:spcBef>
              <a:spcAft>
                <a:spcPts val="300"/>
              </a:spcAft>
            </a:pPr>
            <a:r>
              <a:rPr lang="en-US"/>
              <a:t>Most </a:t>
            </a:r>
            <a:r>
              <a:rPr lang="en-US" dirty="0"/>
              <a:t>Outpatient Prescription Drugs (must purchase a Part D plan from a private carrier)</a:t>
            </a:r>
          </a:p>
          <a:p>
            <a:pPr>
              <a:lnSpc>
                <a:spcPct val="120000"/>
              </a:lnSpc>
              <a:spcBef>
                <a:spcPts val="300"/>
              </a:spcBef>
              <a:spcAft>
                <a:spcPts val="300"/>
              </a:spcAft>
            </a:pPr>
            <a:r>
              <a:rPr lang="en-US" dirty="0"/>
              <a:t>Insulin/Syringes only covered under Part D</a:t>
            </a:r>
          </a:p>
          <a:p>
            <a:pPr>
              <a:lnSpc>
                <a:spcPct val="120000"/>
              </a:lnSpc>
              <a:spcBef>
                <a:spcPts val="300"/>
              </a:spcBef>
              <a:spcAft>
                <a:spcPts val="300"/>
              </a:spcAft>
            </a:pPr>
            <a:r>
              <a:rPr lang="en-US" dirty="0"/>
              <a:t>Shingles Vaccine (</a:t>
            </a:r>
            <a:r>
              <a:rPr lang="en-US" dirty="0" err="1"/>
              <a:t>Zostavax</a:t>
            </a:r>
            <a:r>
              <a:rPr lang="en-US" dirty="0"/>
              <a:t>) only covered under Part D</a:t>
            </a:r>
          </a:p>
          <a:p>
            <a:pPr lvl="1">
              <a:lnSpc>
                <a:spcPct val="120000"/>
              </a:lnSpc>
              <a:spcBef>
                <a:spcPts val="300"/>
              </a:spcBef>
              <a:spcAft>
                <a:spcPts val="300"/>
              </a:spcAft>
            </a:pPr>
            <a:r>
              <a:rPr lang="en-US" dirty="0"/>
              <a:t>An office visit copay or administration fee is usually charged to administer the vaccine, as well as the applicable prescription drug copay for the vaccine</a:t>
            </a:r>
          </a:p>
          <a:p>
            <a:pPr>
              <a:lnSpc>
                <a:spcPct val="120000"/>
              </a:lnSpc>
              <a:spcBef>
                <a:spcPts val="300"/>
              </a:spcBef>
              <a:spcAft>
                <a:spcPts val="300"/>
              </a:spcAft>
            </a:pPr>
            <a:r>
              <a:rPr lang="en-US" dirty="0"/>
              <a:t>Routine Eye Exams and Eyewear</a:t>
            </a:r>
          </a:p>
          <a:p>
            <a:pPr>
              <a:lnSpc>
                <a:spcPct val="120000"/>
              </a:lnSpc>
              <a:spcBef>
                <a:spcPts val="300"/>
              </a:spcBef>
              <a:spcAft>
                <a:spcPts val="300"/>
              </a:spcAft>
            </a:pPr>
            <a:r>
              <a:rPr lang="en-US" dirty="0"/>
              <a:t>Routine Hearing Exams and Hearing Aids</a:t>
            </a:r>
          </a:p>
          <a:p>
            <a:pPr>
              <a:lnSpc>
                <a:spcPct val="120000"/>
              </a:lnSpc>
              <a:spcBef>
                <a:spcPts val="300"/>
              </a:spcBef>
              <a:spcAft>
                <a:spcPts val="300"/>
              </a:spcAft>
            </a:pPr>
            <a:r>
              <a:rPr lang="en-US" dirty="0"/>
              <a:t>Long-Term Nursing Home Care/Custodial Care</a:t>
            </a:r>
          </a:p>
          <a:p>
            <a:pPr>
              <a:lnSpc>
                <a:spcPct val="120000"/>
              </a:lnSpc>
              <a:spcBef>
                <a:spcPts val="300"/>
              </a:spcBef>
              <a:spcAft>
                <a:spcPts val="300"/>
              </a:spcAft>
            </a:pPr>
            <a:r>
              <a:rPr lang="en-US" dirty="0"/>
              <a:t>Routine Dental Care</a:t>
            </a:r>
          </a:p>
          <a:p>
            <a:pPr>
              <a:lnSpc>
                <a:spcPct val="120000"/>
              </a:lnSpc>
              <a:spcBef>
                <a:spcPts val="300"/>
              </a:spcBef>
              <a:spcAft>
                <a:spcPts val="300"/>
              </a:spcAft>
            </a:pPr>
            <a:r>
              <a:rPr lang="en-US" dirty="0"/>
              <a:t>Care Received Outside the United States</a:t>
            </a:r>
          </a:p>
          <a:p>
            <a:endParaRPr lang="en-US" dirty="0"/>
          </a:p>
        </p:txBody>
      </p:sp>
      <p:sp>
        <p:nvSpPr>
          <p:cNvPr id="4" name="Slide Number Placeholder 3"/>
          <p:cNvSpPr>
            <a:spLocks noGrp="1"/>
          </p:cNvSpPr>
          <p:nvPr>
            <p:ph type="sldNum" sz="quarter" idx="12"/>
          </p:nvPr>
        </p:nvSpPr>
        <p:spPr/>
        <p:txBody>
          <a:bodyPr/>
          <a:lstStyle/>
          <a:p>
            <a:fld id="{E2C2FAA9-77D4-4F50-AEC8-BEAD4B9F8D52}" type="slidenum">
              <a:rPr lang="en-US" smtClean="0"/>
              <a:pPr/>
              <a:t>13</a:t>
            </a:fld>
            <a:endParaRPr lang="en-US"/>
          </a:p>
        </p:txBody>
      </p:sp>
    </p:spTree>
    <p:extLst>
      <p:ext uri="{BB962C8B-B14F-4D97-AF65-F5344CB8AC3E}">
        <p14:creationId xmlns:p14="http://schemas.microsoft.com/office/powerpoint/2010/main" val="225761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91CC"/>
                </a:solidFill>
              </a:rPr>
              <a:t>Other Medicare coverage choices</a:t>
            </a:r>
          </a:p>
        </p:txBody>
      </p:sp>
      <p:sp>
        <p:nvSpPr>
          <p:cNvPr id="4" name="Slide Number Placeholder 3"/>
          <p:cNvSpPr>
            <a:spLocks noGrp="1"/>
          </p:cNvSpPr>
          <p:nvPr>
            <p:ph type="sldNum" sz="quarter" idx="12"/>
          </p:nvPr>
        </p:nvSpPr>
        <p:spPr/>
        <p:txBody>
          <a:bodyPr/>
          <a:lstStyle/>
          <a:p>
            <a:fld id="{E2C2FAA9-77D4-4F50-AEC8-BEAD4B9F8D52}" type="slidenum">
              <a:rPr lang="en-US" smtClean="0"/>
              <a:pPr/>
              <a:t>14</a:t>
            </a:fld>
            <a:endParaRPr lang="en-US"/>
          </a:p>
        </p:txBody>
      </p:sp>
      <p:grpSp>
        <p:nvGrpSpPr>
          <p:cNvPr id="27" name="Group 26"/>
          <p:cNvGrpSpPr/>
          <p:nvPr/>
        </p:nvGrpSpPr>
        <p:grpSpPr>
          <a:xfrm>
            <a:off x="1542177" y="1683336"/>
            <a:ext cx="5556193" cy="3121049"/>
            <a:chOff x="1454207" y="2048678"/>
            <a:chExt cx="5556193" cy="3121049"/>
          </a:xfrm>
        </p:grpSpPr>
        <p:sp>
          <p:nvSpPr>
            <p:cNvPr id="5" name="Oval 4"/>
            <p:cNvSpPr/>
            <p:nvPr/>
          </p:nvSpPr>
          <p:spPr bwMode="auto">
            <a:xfrm>
              <a:off x="1454207" y="2110097"/>
              <a:ext cx="1730334" cy="2985247"/>
            </a:xfrm>
            <a:prstGeom prst="ellipse">
              <a:avLst/>
            </a:prstGeom>
            <a:ln w="28575">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2" charset="0"/>
                <a:ea typeface="ＭＳ Ｐゴシック" pitchFamily="-112" charset="-128"/>
                <a:cs typeface="ＭＳ Ｐゴシック" pitchFamily="-112" charset="-128"/>
              </a:endParaRPr>
            </a:p>
          </p:txBody>
        </p:sp>
        <p:grpSp>
          <p:nvGrpSpPr>
            <p:cNvPr id="6" name="Group 5"/>
            <p:cNvGrpSpPr/>
            <p:nvPr/>
          </p:nvGrpSpPr>
          <p:grpSpPr>
            <a:xfrm>
              <a:off x="1643614" y="2543764"/>
              <a:ext cx="1331259" cy="2141036"/>
              <a:chOff x="694092" y="1694286"/>
              <a:chExt cx="1331259" cy="2141036"/>
            </a:xfrm>
          </p:grpSpPr>
          <p:grpSp>
            <p:nvGrpSpPr>
              <p:cNvPr id="7" name="Group 6"/>
              <p:cNvGrpSpPr/>
              <p:nvPr/>
            </p:nvGrpSpPr>
            <p:grpSpPr>
              <a:xfrm>
                <a:off x="694092" y="1753127"/>
                <a:ext cx="1331259" cy="2082195"/>
                <a:chOff x="788222" y="1730206"/>
                <a:chExt cx="1331259" cy="1790848"/>
              </a:xfrm>
            </p:grpSpPr>
            <p:sp>
              <p:nvSpPr>
                <p:cNvPr id="10" name="Rounded Rectangle 9"/>
                <p:cNvSpPr/>
                <p:nvPr/>
              </p:nvSpPr>
              <p:spPr bwMode="auto">
                <a:xfrm>
                  <a:off x="809238" y="1730206"/>
                  <a:ext cx="1310243" cy="1790848"/>
                </a:xfrm>
                <a:prstGeom prst="roundRect">
                  <a:avLst/>
                </a:prstGeom>
                <a:gradFill flip="none" rotWithShape="1">
                  <a:gsLst>
                    <a:gs pos="10000">
                      <a:srgbClr val="EFFBFF"/>
                    </a:gs>
                    <a:gs pos="0">
                      <a:srgbClr val="ABFBFD"/>
                    </a:gs>
                    <a:gs pos="100000">
                      <a:schemeClr val="accent1">
                        <a:tint val="23500"/>
                        <a:satMod val="160000"/>
                      </a:schemeClr>
                    </a:gs>
                  </a:gsLst>
                  <a:path path="circle">
                    <a:fillToRect l="100000" t="100000"/>
                  </a:path>
                  <a:tileRect r="-100000" b="-100000"/>
                </a:grad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2" charset="0"/>
                    <a:ea typeface="ＭＳ Ｐゴシック" pitchFamily="-112" charset="-128"/>
                    <a:cs typeface="ＭＳ Ｐゴシック" pitchFamily="-112" charset="-128"/>
                  </a:endParaRPr>
                </a:p>
              </p:txBody>
            </p:sp>
            <p:sp>
              <p:nvSpPr>
                <p:cNvPr id="11" name="TextBox 10"/>
                <p:cNvSpPr txBox="1"/>
                <p:nvPr/>
              </p:nvSpPr>
              <p:spPr>
                <a:xfrm>
                  <a:off x="788222" y="2255938"/>
                  <a:ext cx="1331259" cy="1191202"/>
                </a:xfrm>
                <a:prstGeom prst="rect">
                  <a:avLst/>
                </a:prstGeom>
                <a:noFill/>
              </p:spPr>
              <p:txBody>
                <a:bodyPr wrap="square" rtlCol="0">
                  <a:spAutoFit/>
                </a:bodyPr>
                <a:lstStyle/>
                <a:p>
                  <a:pPr algn="ctr"/>
                  <a:endParaRPr lang="en-US" sz="1400" dirty="0"/>
                </a:p>
                <a:p>
                  <a:pPr algn="ctr"/>
                  <a:endParaRPr lang="en-US" sz="1400" dirty="0"/>
                </a:p>
                <a:p>
                  <a:pPr algn="ctr"/>
                  <a:endParaRPr lang="en-US" sz="1400" dirty="0"/>
                </a:p>
                <a:p>
                  <a:pPr algn="ctr"/>
                  <a:endParaRPr lang="en-US" sz="1400" dirty="0"/>
                </a:p>
                <a:p>
                  <a:pPr algn="ctr"/>
                  <a:r>
                    <a:rPr lang="en-US" sz="1400" b="1" dirty="0"/>
                    <a:t>Medicare Advantage</a:t>
                  </a:r>
                </a:p>
              </p:txBody>
            </p:sp>
          </p:grpSp>
          <p:sp>
            <p:nvSpPr>
              <p:cNvPr id="8" name="Rectangle 7"/>
              <p:cNvSpPr/>
              <p:nvPr/>
            </p:nvSpPr>
            <p:spPr>
              <a:xfrm>
                <a:off x="855705" y="2079584"/>
                <a:ext cx="1008032"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t>
                </a:r>
              </a:p>
            </p:txBody>
          </p:sp>
          <p:sp>
            <p:nvSpPr>
              <p:cNvPr id="9" name="Rectangle 8"/>
              <p:cNvSpPr/>
              <p:nvPr/>
            </p:nvSpPr>
            <p:spPr>
              <a:xfrm>
                <a:off x="875967" y="1694286"/>
                <a:ext cx="987770" cy="646331"/>
              </a:xfrm>
              <a:prstGeom prst="rect">
                <a:avLst/>
              </a:prstGeom>
              <a:noFill/>
            </p:spPr>
            <p:txBody>
              <a:bodyPr wrap="none" lIns="91440" tIns="45720" rIns="91440" bIns="45720">
                <a:spAutoFit/>
              </a:bodyPr>
              <a:lstStyle/>
              <a:p>
                <a:pPr algn="ctr"/>
                <a:r>
                  <a:rPr lang="en-US" sz="3600" b="0" cap="none" spc="0" dirty="0">
                    <a:ln w="10160">
                      <a:solidFill>
                        <a:schemeClr val="accent1"/>
                      </a:solidFill>
                      <a:prstDash val="solid"/>
                    </a:ln>
                    <a:solidFill>
                      <a:srgbClr val="FFFFFF"/>
                    </a:solidFill>
                    <a:effectLst>
                      <a:outerShdw blurRad="38100" dist="32000" dir="5400000" algn="tl">
                        <a:srgbClr val="000000">
                          <a:alpha val="30000"/>
                        </a:srgbClr>
                      </a:outerShdw>
                    </a:effectLst>
                    <a:latin typeface="Corbel" pitchFamily="34" charset="0"/>
                    <a:cs typeface="Tahoma" pitchFamily="34" charset="0"/>
                  </a:rPr>
                  <a:t>Part</a:t>
                </a:r>
              </a:p>
            </p:txBody>
          </p:sp>
        </p:grpSp>
        <p:sp>
          <p:nvSpPr>
            <p:cNvPr id="12" name="Oval 11"/>
            <p:cNvSpPr/>
            <p:nvPr/>
          </p:nvSpPr>
          <p:spPr bwMode="auto">
            <a:xfrm>
              <a:off x="3441643" y="2098224"/>
              <a:ext cx="1692860" cy="3071503"/>
            </a:xfrm>
            <a:prstGeom prst="ellipse">
              <a:avLst/>
            </a:prstGeom>
            <a:ln w="28575" cap="flat" cmpd="sng" algn="ctr">
              <a:solidFill>
                <a:schemeClr val="bg1"/>
              </a:solidFill>
              <a:prstDash val="solid"/>
              <a:round/>
              <a:headEnd type="none" w="med" len="med"/>
              <a:tailEnd type="none" w="med" len="med"/>
            </a:ln>
            <a:effectLst>
              <a:outerShdw blurRad="50800" dist="38100" dir="5400000" algn="t" rotWithShape="0">
                <a:prstClr val="black">
                  <a:alpha val="40000"/>
                </a:prstClr>
              </a:outerShdw>
            </a:effectLst>
          </p:spPr>
          <p:style>
            <a:lnRef idx="0">
              <a:scrgbClr r="0" g="0" b="0"/>
            </a:lnRef>
            <a:fillRef idx="1002">
              <a:schemeClr val="dk2"/>
            </a:fillRef>
            <a:effectRef idx="0">
              <a:scrgbClr r="0" g="0" b="0"/>
            </a:effectRef>
            <a:fontRef idx="major"/>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2" charset="0"/>
                <a:ea typeface="ＭＳ Ｐゴシック" pitchFamily="-112" charset="-128"/>
                <a:cs typeface="ＭＳ Ｐゴシック" pitchFamily="-112" charset="-128"/>
              </a:endParaRPr>
            </a:p>
          </p:txBody>
        </p:sp>
        <p:grpSp>
          <p:nvGrpSpPr>
            <p:cNvPr id="13" name="Group 12"/>
            <p:cNvGrpSpPr/>
            <p:nvPr/>
          </p:nvGrpSpPr>
          <p:grpSpPr>
            <a:xfrm>
              <a:off x="3633524" y="2543764"/>
              <a:ext cx="1341180" cy="2180636"/>
              <a:chOff x="887754" y="1561185"/>
              <a:chExt cx="1339846" cy="2166491"/>
            </a:xfrm>
          </p:grpSpPr>
          <p:grpSp>
            <p:nvGrpSpPr>
              <p:cNvPr id="14" name="Group 13"/>
              <p:cNvGrpSpPr/>
              <p:nvPr/>
            </p:nvGrpSpPr>
            <p:grpSpPr>
              <a:xfrm>
                <a:off x="887754" y="1619645"/>
                <a:ext cx="1339846" cy="2108031"/>
                <a:chOff x="981885" y="1615401"/>
                <a:chExt cx="1339846" cy="1813069"/>
              </a:xfrm>
            </p:grpSpPr>
            <p:sp>
              <p:nvSpPr>
                <p:cNvPr id="17" name="Rounded Rectangle 16"/>
                <p:cNvSpPr/>
                <p:nvPr/>
              </p:nvSpPr>
              <p:spPr bwMode="auto">
                <a:xfrm>
                  <a:off x="981885" y="1615401"/>
                  <a:ext cx="1299209" cy="1775765"/>
                </a:xfrm>
                <a:prstGeom prst="roundRect">
                  <a:avLst/>
                </a:prstGeom>
                <a:gradFill flip="none" rotWithShape="1">
                  <a:gsLst>
                    <a:gs pos="10000">
                      <a:srgbClr val="EFFBFF"/>
                    </a:gs>
                    <a:gs pos="0">
                      <a:srgbClr val="ABFBFD"/>
                    </a:gs>
                    <a:gs pos="100000">
                      <a:schemeClr val="accent1">
                        <a:tint val="23500"/>
                        <a:satMod val="160000"/>
                      </a:schemeClr>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2" charset="0"/>
                    <a:ea typeface="ＭＳ Ｐゴシック" pitchFamily="-112" charset="-128"/>
                    <a:cs typeface="ＭＳ Ｐゴシック" pitchFamily="-112" charset="-128"/>
                  </a:endParaRPr>
                </a:p>
              </p:txBody>
            </p:sp>
            <p:sp>
              <p:nvSpPr>
                <p:cNvPr id="18" name="TextBox 17"/>
                <p:cNvSpPr txBox="1"/>
                <p:nvPr/>
              </p:nvSpPr>
              <p:spPr>
                <a:xfrm>
                  <a:off x="990472" y="2370070"/>
                  <a:ext cx="1331259" cy="1058400"/>
                </a:xfrm>
                <a:prstGeom prst="rect">
                  <a:avLst/>
                </a:prstGeom>
                <a:noFill/>
              </p:spPr>
              <p:txBody>
                <a:bodyPr wrap="square" rtlCol="0">
                  <a:spAutoFit/>
                </a:bodyPr>
                <a:lstStyle/>
                <a:p>
                  <a:pPr algn="ctr"/>
                  <a:endParaRPr lang="en-US" sz="1400" dirty="0"/>
                </a:p>
                <a:p>
                  <a:pPr algn="ctr"/>
                  <a:endParaRPr lang="en-US" sz="1400" dirty="0"/>
                </a:p>
                <a:p>
                  <a:pPr algn="ctr"/>
                  <a:endParaRPr lang="en-US" sz="800" dirty="0"/>
                </a:p>
                <a:p>
                  <a:pPr algn="ctr"/>
                  <a:r>
                    <a:rPr lang="en-US" sz="1400" b="1" dirty="0"/>
                    <a:t>Prescription Drug Coverage</a:t>
                  </a:r>
                </a:p>
              </p:txBody>
            </p:sp>
          </p:grpSp>
          <p:sp>
            <p:nvSpPr>
              <p:cNvPr id="15" name="Rectangle 14"/>
              <p:cNvSpPr/>
              <p:nvPr/>
            </p:nvSpPr>
            <p:spPr>
              <a:xfrm>
                <a:off x="1057955" y="1971584"/>
                <a:ext cx="1008032"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
                </a:r>
              </a:p>
            </p:txBody>
          </p:sp>
          <p:sp>
            <p:nvSpPr>
              <p:cNvPr id="16" name="Rectangle 15"/>
              <p:cNvSpPr/>
              <p:nvPr/>
            </p:nvSpPr>
            <p:spPr>
              <a:xfrm>
                <a:off x="1078217" y="1561185"/>
                <a:ext cx="987770" cy="646331"/>
              </a:xfrm>
              <a:prstGeom prst="rect">
                <a:avLst/>
              </a:prstGeom>
              <a:noFill/>
            </p:spPr>
            <p:txBody>
              <a:bodyPr wrap="none" lIns="91440" tIns="45720" rIns="91440" bIns="45720">
                <a:spAutoFit/>
              </a:bodyPr>
              <a:lstStyle/>
              <a:p>
                <a:pPr algn="ctr"/>
                <a:r>
                  <a:rPr lang="en-US" sz="3600" b="0" cap="none" spc="0" dirty="0">
                    <a:ln w="10160">
                      <a:solidFill>
                        <a:schemeClr val="accent1"/>
                      </a:solidFill>
                      <a:prstDash val="solid"/>
                    </a:ln>
                    <a:solidFill>
                      <a:srgbClr val="FFFFFF"/>
                    </a:solidFill>
                    <a:effectLst>
                      <a:outerShdw blurRad="38100" dist="32000" dir="5400000" algn="tl">
                        <a:srgbClr val="000000">
                          <a:alpha val="30000"/>
                        </a:srgbClr>
                      </a:outerShdw>
                    </a:effectLst>
                    <a:latin typeface="Corbel" pitchFamily="34" charset="0"/>
                    <a:cs typeface="Tahoma" pitchFamily="34" charset="0"/>
                  </a:rPr>
                  <a:t>Part</a:t>
                </a:r>
              </a:p>
            </p:txBody>
          </p:sp>
        </p:grpSp>
        <p:grpSp>
          <p:nvGrpSpPr>
            <p:cNvPr id="19" name="Group 18"/>
            <p:cNvGrpSpPr/>
            <p:nvPr/>
          </p:nvGrpSpPr>
          <p:grpSpPr>
            <a:xfrm>
              <a:off x="5317540" y="2048678"/>
              <a:ext cx="1692860" cy="3071503"/>
              <a:chOff x="6932868" y="1847905"/>
              <a:chExt cx="1692860" cy="3071503"/>
            </a:xfrm>
          </p:grpSpPr>
          <p:sp>
            <p:nvSpPr>
              <p:cNvPr id="20" name="Oval 19"/>
              <p:cNvSpPr/>
              <p:nvPr/>
            </p:nvSpPr>
            <p:spPr bwMode="auto">
              <a:xfrm>
                <a:off x="6932868" y="1847905"/>
                <a:ext cx="1692860" cy="3071503"/>
              </a:xfrm>
              <a:prstGeom prst="ellipse">
                <a:avLst/>
              </a:prstGeom>
              <a:ln w="28575">
                <a:solidFill>
                  <a:schemeClr val="bg1"/>
                </a:solidFill>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2" charset="0"/>
                  <a:ea typeface="ＭＳ Ｐゴシック" pitchFamily="-112" charset="-128"/>
                  <a:cs typeface="ＭＳ Ｐゴシック" pitchFamily="-112" charset="-128"/>
                </a:endParaRPr>
              </a:p>
            </p:txBody>
          </p:sp>
          <p:grpSp>
            <p:nvGrpSpPr>
              <p:cNvPr id="21" name="Group 20"/>
              <p:cNvGrpSpPr/>
              <p:nvPr/>
            </p:nvGrpSpPr>
            <p:grpSpPr>
              <a:xfrm>
                <a:off x="7108603" y="2335601"/>
                <a:ext cx="1341389" cy="2107817"/>
                <a:chOff x="694092" y="1653072"/>
                <a:chExt cx="1341389" cy="2115592"/>
              </a:xfrm>
            </p:grpSpPr>
            <p:grpSp>
              <p:nvGrpSpPr>
                <p:cNvPr id="22" name="Group 21"/>
                <p:cNvGrpSpPr/>
                <p:nvPr/>
              </p:nvGrpSpPr>
              <p:grpSpPr>
                <a:xfrm>
                  <a:off x="694092" y="1653072"/>
                  <a:ext cx="1341389" cy="2115592"/>
                  <a:chOff x="788222" y="1644151"/>
                  <a:chExt cx="1341389" cy="1819572"/>
                </a:xfrm>
              </p:grpSpPr>
              <p:sp>
                <p:nvSpPr>
                  <p:cNvPr id="24" name="Rounded Rectangle 23"/>
                  <p:cNvSpPr/>
                  <p:nvPr/>
                </p:nvSpPr>
                <p:spPr bwMode="auto">
                  <a:xfrm>
                    <a:off x="798352" y="1644151"/>
                    <a:ext cx="1331259" cy="1819572"/>
                  </a:xfrm>
                  <a:prstGeom prst="roundRect">
                    <a:avLst/>
                  </a:prstGeom>
                  <a:gradFill flip="none" rotWithShape="1">
                    <a:gsLst>
                      <a:gs pos="10000">
                        <a:srgbClr val="EFFBFF"/>
                      </a:gs>
                      <a:gs pos="0">
                        <a:srgbClr val="ABFBFD"/>
                      </a:gs>
                      <a:gs pos="100000">
                        <a:schemeClr val="accent1">
                          <a:tint val="23500"/>
                          <a:satMod val="160000"/>
                        </a:schemeClr>
                      </a:gs>
                    </a:gsLst>
                    <a:path path="circle">
                      <a:fillToRect l="100000" t="100000"/>
                    </a:path>
                    <a:tileRect r="-100000" b="-100000"/>
                  </a:gradFill>
                  <a:ln w="127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2" charset="0"/>
                      <a:ea typeface="ＭＳ Ｐゴシック" pitchFamily="-112" charset="-128"/>
                      <a:cs typeface="ＭＳ Ｐゴシック" pitchFamily="-112" charset="-128"/>
                    </a:endParaRPr>
                  </a:p>
                </p:txBody>
              </p:sp>
              <p:sp>
                <p:nvSpPr>
                  <p:cNvPr id="25" name="TextBox 24"/>
                  <p:cNvSpPr txBox="1"/>
                  <p:nvPr/>
                </p:nvSpPr>
                <p:spPr>
                  <a:xfrm>
                    <a:off x="788222" y="2255938"/>
                    <a:ext cx="1331259" cy="798965"/>
                  </a:xfrm>
                  <a:prstGeom prst="rect">
                    <a:avLst/>
                  </a:prstGeom>
                  <a:noFill/>
                  <a:ln w="28575">
                    <a:noFill/>
                  </a:ln>
                </p:spPr>
                <p:txBody>
                  <a:bodyPr wrap="square" rtlCol="0">
                    <a:spAutoFit/>
                  </a:bodyPr>
                  <a:lstStyle/>
                  <a:p>
                    <a:pPr algn="ctr"/>
                    <a:endParaRPr lang="en-US" sz="1400" dirty="0"/>
                  </a:p>
                  <a:p>
                    <a:pPr algn="ctr"/>
                    <a:endParaRPr lang="en-US" sz="1400" dirty="0"/>
                  </a:p>
                  <a:p>
                    <a:pPr algn="ctr"/>
                    <a:endParaRPr lang="en-US" sz="1400" dirty="0"/>
                  </a:p>
                  <a:p>
                    <a:pPr algn="ctr"/>
                    <a:endParaRPr lang="en-US" sz="1400" dirty="0"/>
                  </a:p>
                </p:txBody>
              </p:sp>
            </p:grpSp>
            <p:sp>
              <p:nvSpPr>
                <p:cNvPr id="23" name="Rectangle 22"/>
                <p:cNvSpPr/>
                <p:nvPr/>
              </p:nvSpPr>
              <p:spPr>
                <a:xfrm>
                  <a:off x="694092" y="2079584"/>
                  <a:ext cx="1341389" cy="1560005"/>
                </a:xfrm>
                <a:prstGeom prst="rect">
                  <a:avLst/>
                </a:prstGeom>
                <a:noFill/>
                <a:ln w="28575">
                  <a:noFill/>
                </a:ln>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000" dirty="0">
                      <a:ln w="10160">
                        <a:solidFill>
                          <a:schemeClr val="accent1"/>
                        </a:solidFill>
                        <a:prstDash val="solid"/>
                      </a:ln>
                      <a:solidFill>
                        <a:srgbClr val="FFFFFF"/>
                      </a:solidFill>
                      <a:effectLst>
                        <a:outerShdw blurRad="38100" dist="32000" dir="5400000" algn="tl">
                          <a:srgbClr val="000000">
                            <a:alpha val="30000"/>
                          </a:srgbClr>
                        </a:outerShdw>
                      </a:effectLst>
                      <a:latin typeface="Corbel" pitchFamily="34" charset="0"/>
                      <a:cs typeface="Tahoma" pitchFamily="34" charset="0"/>
                    </a:rPr>
                    <a:t>MEDIGAP</a:t>
                  </a:r>
                </a:p>
                <a:p>
                  <a:pPr algn="ctr"/>
                  <a:endParaRPr lang="en-US" sz="19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endParaRPr lang="en-US" sz="1400" b="1" dirty="0"/>
                </a:p>
                <a:p>
                  <a:pPr algn="ctr"/>
                  <a:endParaRPr lang="en-US" sz="1400" b="1" dirty="0"/>
                </a:p>
                <a:p>
                  <a:pPr algn="ctr"/>
                  <a:r>
                    <a:rPr lang="en-US" sz="1400" b="1" dirty="0"/>
                    <a:t>Medicare Supplement</a:t>
                  </a:r>
                </a:p>
              </p:txBody>
            </p:sp>
          </p:grpSp>
        </p:grpSp>
      </p:grpSp>
      <p:sp>
        <p:nvSpPr>
          <p:cNvPr id="26" name="Rectangle 25"/>
          <p:cNvSpPr/>
          <p:nvPr/>
        </p:nvSpPr>
        <p:spPr>
          <a:xfrm>
            <a:off x="508544" y="5257800"/>
            <a:ext cx="8102056" cy="923330"/>
          </a:xfrm>
          <a:prstGeom prst="rect">
            <a:avLst/>
          </a:prstGeom>
        </p:spPr>
        <p:txBody>
          <a:bodyPr wrap="square">
            <a:spAutoFit/>
          </a:bodyPr>
          <a:lstStyle/>
          <a:p>
            <a:r>
              <a:rPr lang="en-US" dirty="0"/>
              <a:t>Purchasing a Medicare Advantage, Medicare Supplement (Medigap) policy, and/or a Part D Prescription Drug Plan can help you reduce the out-of-pocket costs associated with Original Medicare.</a:t>
            </a:r>
          </a:p>
        </p:txBody>
      </p:sp>
    </p:spTree>
    <p:extLst>
      <p:ext uri="{BB962C8B-B14F-4D97-AF65-F5344CB8AC3E}">
        <p14:creationId xmlns:p14="http://schemas.microsoft.com/office/powerpoint/2010/main" val="25537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pPr algn="l"/>
            <a:r>
              <a:rPr lang="en-US" sz="3800" dirty="0">
                <a:solidFill>
                  <a:srgbClr val="0091CC"/>
                </a:solidFill>
              </a:rPr>
              <a:t>When should I enroll in Medicare Part D?</a:t>
            </a:r>
          </a:p>
        </p:txBody>
      </p:sp>
      <p:sp>
        <p:nvSpPr>
          <p:cNvPr id="3" name="Content Placeholder 2"/>
          <p:cNvSpPr>
            <a:spLocks noGrp="1"/>
          </p:cNvSpPr>
          <p:nvPr>
            <p:ph idx="1"/>
          </p:nvPr>
        </p:nvSpPr>
        <p:spPr/>
        <p:txBody>
          <a:bodyPr>
            <a:normAutofit fontScale="62500" lnSpcReduction="20000"/>
          </a:bodyPr>
          <a:lstStyle/>
          <a:p>
            <a:pPr>
              <a:lnSpc>
                <a:spcPct val="120000"/>
              </a:lnSpc>
              <a:spcBef>
                <a:spcPts val="600"/>
              </a:spcBef>
              <a:spcAft>
                <a:spcPts val="600"/>
              </a:spcAft>
            </a:pPr>
            <a:r>
              <a:rPr lang="en-US" b="1" dirty="0"/>
              <a:t>You should enroll in Medicare Part D as soon as you are eligible if you do not have creditable prescription drug coverage, such as coverage through an employer-sponsored Rx plan. </a:t>
            </a:r>
          </a:p>
          <a:p>
            <a:pPr lvl="1">
              <a:lnSpc>
                <a:spcPct val="120000"/>
              </a:lnSpc>
              <a:spcBef>
                <a:spcPts val="600"/>
              </a:spcBef>
              <a:spcAft>
                <a:spcPts val="600"/>
              </a:spcAft>
            </a:pPr>
            <a:r>
              <a:rPr lang="en-US" dirty="0"/>
              <a:t>If you do not have creditable prescription drug coverage, you may be subject to a Part D late-enrollment penalty if you do not enroll when you are first eligible. If a penalty is imposed by Medicare, you must continue to pay this penalty as long as you have Medicare Part D.</a:t>
            </a:r>
          </a:p>
          <a:p>
            <a:pPr lvl="1">
              <a:lnSpc>
                <a:spcPct val="120000"/>
              </a:lnSpc>
              <a:spcBef>
                <a:spcPts val="600"/>
              </a:spcBef>
              <a:spcAft>
                <a:spcPts val="600"/>
              </a:spcAft>
            </a:pPr>
            <a:r>
              <a:rPr lang="en-US" dirty="0"/>
              <a:t>You may delay enrolling in Part D without penalty if you have other creditable prescription drug coverage, such as an Rx plan through active employment, VA benefits, or other prescription drug coverage that is as good as or better than coverage provided under the Medicare Part D defined-standard coverage. </a:t>
            </a:r>
          </a:p>
          <a:p>
            <a:pPr lvl="1">
              <a:lnSpc>
                <a:spcPct val="120000"/>
              </a:lnSpc>
              <a:spcBef>
                <a:spcPts val="600"/>
              </a:spcBef>
              <a:spcAft>
                <a:spcPts val="600"/>
              </a:spcAft>
            </a:pPr>
            <a:r>
              <a:rPr lang="en-US" dirty="0"/>
              <a:t>Your prescription drug plan is required to send you an annual notice to let you know whether your coverage is creditable or not.</a:t>
            </a:r>
            <a:endParaRPr lang="en-US" i="1" dirty="0"/>
          </a:p>
        </p:txBody>
      </p:sp>
      <p:sp>
        <p:nvSpPr>
          <p:cNvPr id="4" name="Slide Number Placeholder 3"/>
          <p:cNvSpPr>
            <a:spLocks noGrp="1"/>
          </p:cNvSpPr>
          <p:nvPr>
            <p:ph type="sldNum" sz="quarter" idx="12"/>
          </p:nvPr>
        </p:nvSpPr>
        <p:spPr/>
        <p:txBody>
          <a:bodyPr/>
          <a:lstStyle/>
          <a:p>
            <a:fld id="{E2C2FAA9-77D4-4F50-AEC8-BEAD4B9F8D52}" type="slidenum">
              <a:rPr lang="en-US" smtClean="0"/>
              <a:pPr/>
              <a:t>15</a:t>
            </a:fld>
            <a:endParaRPr lang="en-US"/>
          </a:p>
        </p:txBody>
      </p:sp>
    </p:spTree>
    <p:extLst>
      <p:ext uri="{BB962C8B-B14F-4D97-AF65-F5344CB8AC3E}">
        <p14:creationId xmlns:p14="http://schemas.microsoft.com/office/powerpoint/2010/main" val="3852029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a:solidFill>
                  <a:srgbClr val="0091CC"/>
                </a:solidFill>
              </a:rPr>
              <a:t>Medicare Part D premiums for high-income earners for </a:t>
            </a:r>
            <a:br>
              <a:rPr lang="en-US" sz="2400" dirty="0">
                <a:solidFill>
                  <a:srgbClr val="0091CC"/>
                </a:solidFill>
              </a:rPr>
            </a:br>
            <a:r>
              <a:rPr lang="en-US" sz="2400" dirty="0">
                <a:solidFill>
                  <a:srgbClr val="0091CC"/>
                </a:solidFill>
              </a:rPr>
              <a:t>calendar year 2021</a:t>
            </a:r>
            <a:br>
              <a:rPr lang="en-US" sz="2400" dirty="0">
                <a:solidFill>
                  <a:srgbClr val="0091CC"/>
                </a:solidFill>
              </a:rPr>
            </a:br>
            <a:r>
              <a:rPr lang="en-US" sz="2400" dirty="0">
                <a:solidFill>
                  <a:srgbClr val="0091CC"/>
                </a:solidFill>
              </a:rPr>
              <a:t>Income-Related Medicare Adjustment Amounts (IRMAA)</a:t>
            </a:r>
          </a:p>
        </p:txBody>
      </p:sp>
      <p:sp>
        <p:nvSpPr>
          <p:cNvPr id="4" name="Slide Number Placeholder 3"/>
          <p:cNvSpPr>
            <a:spLocks noGrp="1"/>
          </p:cNvSpPr>
          <p:nvPr>
            <p:ph type="sldNum" sz="quarter" idx="12"/>
          </p:nvPr>
        </p:nvSpPr>
        <p:spPr/>
        <p:txBody>
          <a:bodyPr/>
          <a:lstStyle/>
          <a:p>
            <a:fld id="{E2C2FAA9-77D4-4F50-AEC8-BEAD4B9F8D52}" type="slidenum">
              <a:rPr lang="en-US" smtClean="0"/>
              <a:pPr/>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0820903"/>
              </p:ext>
            </p:extLst>
          </p:nvPr>
        </p:nvGraphicFramePr>
        <p:xfrm>
          <a:off x="838198" y="1803400"/>
          <a:ext cx="7467602" cy="3942080"/>
        </p:xfrm>
        <a:graphic>
          <a:graphicData uri="http://schemas.openxmlformats.org/drawingml/2006/table">
            <a:tbl>
              <a:tblPr firstRow="1" bandRow="1">
                <a:tableStyleId>{5C22544A-7EE6-4342-B048-85BDC9FD1C3A}</a:tableStyleId>
              </a:tblPr>
              <a:tblGrid>
                <a:gridCol w="3084444">
                  <a:extLst>
                    <a:ext uri="{9D8B030D-6E8A-4147-A177-3AD203B41FA5}">
                      <a16:colId xmlns:a16="http://schemas.microsoft.com/office/drawing/2014/main" val="20000"/>
                    </a:ext>
                  </a:extLst>
                </a:gridCol>
                <a:gridCol w="3084444">
                  <a:extLst>
                    <a:ext uri="{9D8B030D-6E8A-4147-A177-3AD203B41FA5}">
                      <a16:colId xmlns:a16="http://schemas.microsoft.com/office/drawing/2014/main" val="20001"/>
                    </a:ext>
                  </a:extLst>
                </a:gridCol>
                <a:gridCol w="1298714">
                  <a:extLst>
                    <a:ext uri="{9D8B030D-6E8A-4147-A177-3AD203B41FA5}">
                      <a16:colId xmlns:a16="http://schemas.microsoft.com/office/drawing/2014/main" val="20002"/>
                    </a:ext>
                  </a:extLst>
                </a:gridCol>
              </a:tblGrid>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rPr>
                        <a:t>Based on 2018 yearly income filed to 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hMerge="1">
                  <a:txBody>
                    <a:bodyPr/>
                    <a:lstStyle/>
                    <a:p>
                      <a:endParaRPr lang="en-US" dirty="0"/>
                    </a:p>
                  </a:txBody>
                  <a:tcPr>
                    <a:solidFill>
                      <a:schemeClr val="accent1">
                        <a:lumMod val="20000"/>
                        <a:lumOff val="80000"/>
                      </a:schemeClr>
                    </a:solidFill>
                  </a:tcPr>
                </a:tc>
                <a:tc hMerge="1">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10000"/>
                  </a:ext>
                </a:extLst>
              </a:tr>
              <a:tr h="370840">
                <a:tc>
                  <a:txBody>
                    <a:bodyPr/>
                    <a:lstStyle/>
                    <a:p>
                      <a:r>
                        <a:rPr lang="en-US" u="sng" dirty="0"/>
                        <a:t>If You Filed Individual Tax Return and your income was:</a:t>
                      </a:r>
                    </a:p>
                  </a:txBody>
                  <a:tcPr>
                    <a:lnL w="12700" cap="flat" cmpd="sng" algn="ctr">
                      <a:solidFill>
                        <a:schemeClr val="tx1"/>
                      </a:solidFill>
                      <a:prstDash val="solid"/>
                      <a:round/>
                      <a:headEnd type="none" w="med" len="med"/>
                      <a:tailEnd type="none" w="med" len="med"/>
                    </a:lnL>
                  </a:tcPr>
                </a:tc>
                <a:tc>
                  <a:txBody>
                    <a:bodyPr/>
                    <a:lstStyle/>
                    <a:p>
                      <a:r>
                        <a:rPr lang="en-US" u="sng" dirty="0"/>
                        <a:t>If You Filed Joint</a:t>
                      </a:r>
                      <a:r>
                        <a:rPr lang="en-US" u="sng" baseline="0" dirty="0"/>
                        <a:t> Tax Return and your income was:</a:t>
                      </a:r>
                      <a:endParaRPr lang="en-US" u="sng" dirty="0"/>
                    </a:p>
                  </a:txBody>
                  <a:tcPr/>
                </a:tc>
                <a:tc>
                  <a:txBody>
                    <a:bodyPr/>
                    <a:lstStyle/>
                    <a:p>
                      <a:r>
                        <a:rPr lang="en-US" u="sng" dirty="0"/>
                        <a:t>You Pay*</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70840">
                <a:tc>
                  <a:txBody>
                    <a:bodyPr/>
                    <a:lstStyle/>
                    <a:p>
                      <a:r>
                        <a:rPr lang="en-US" dirty="0"/>
                        <a:t>above $88,000 up to $111,000</a:t>
                      </a: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$176,000 up to $222,000</a:t>
                      </a:r>
                    </a:p>
                  </a:txBody>
                  <a:tcPr/>
                </a:tc>
                <a:tc>
                  <a:txBody>
                    <a:bodyPr/>
                    <a:lstStyle/>
                    <a:p>
                      <a:r>
                        <a:rPr lang="en-US" dirty="0"/>
                        <a:t>$12.30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$111,000 up to $138,000</a:t>
                      </a: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$222,000 up to $276,000</a:t>
                      </a:r>
                    </a:p>
                  </a:txBody>
                  <a:tcPr/>
                </a:tc>
                <a:tc>
                  <a:txBody>
                    <a:bodyPr/>
                    <a:lstStyle/>
                    <a:p>
                      <a:r>
                        <a:rPr lang="en-US" dirty="0"/>
                        <a:t>$31.80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$138,000 up to $165,000</a:t>
                      </a: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$276,000 up to $330,000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$51.20</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$165,000 up to $500,000</a:t>
                      </a: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$330,000 up to $750,000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$70.70 </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$500,000</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$750,000</a:t>
                      </a:r>
                    </a:p>
                  </a:txBody>
                  <a:tcPr>
                    <a:lnB w="12700" cap="flat" cmpd="sng" algn="ctr">
                      <a:solidFill>
                        <a:schemeClr val="tx1"/>
                      </a:solidFill>
                      <a:prstDash val="solid"/>
                      <a:round/>
                      <a:headEnd type="none" w="med" len="med"/>
                      <a:tailEnd type="none" w="med" len="med"/>
                    </a:lnB>
                  </a:tcPr>
                </a:tc>
                <a:tc>
                  <a:txBody>
                    <a:bodyPr/>
                    <a:lstStyle/>
                    <a:p>
                      <a:r>
                        <a:rPr lang="en-US" dirty="0"/>
                        <a:t>$77.10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58160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l"/>
            <a:r>
              <a:rPr lang="en-US" dirty="0">
                <a:solidFill>
                  <a:srgbClr val="0091CC"/>
                </a:solidFill>
              </a:rPr>
              <a:t>Medicare Part D – Standard Benefit</a:t>
            </a:r>
          </a:p>
        </p:txBody>
      </p:sp>
      <p:sp>
        <p:nvSpPr>
          <p:cNvPr id="4" name="Slide Number Placeholder 3"/>
          <p:cNvSpPr>
            <a:spLocks noGrp="1"/>
          </p:cNvSpPr>
          <p:nvPr>
            <p:ph type="sldNum" sz="quarter" idx="12"/>
          </p:nvPr>
        </p:nvSpPr>
        <p:spPr/>
        <p:txBody>
          <a:bodyPr/>
          <a:lstStyle/>
          <a:p>
            <a:fld id="{E2C2FAA9-77D4-4F50-AEC8-BEAD4B9F8D52}" type="slidenum">
              <a:rPr lang="en-US" smtClean="0"/>
              <a:pPr/>
              <a:t>17</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295400"/>
            <a:ext cx="8382000" cy="4838770"/>
          </a:xfrm>
          <a:prstGeom prst="rect">
            <a:avLst/>
          </a:prstGeom>
        </p:spPr>
      </p:pic>
      <p:sp>
        <p:nvSpPr>
          <p:cNvPr id="5" name="TextBox 4"/>
          <p:cNvSpPr txBox="1"/>
          <p:nvPr/>
        </p:nvSpPr>
        <p:spPr>
          <a:xfrm>
            <a:off x="3124200" y="3352800"/>
            <a:ext cx="685800" cy="307777"/>
          </a:xfrm>
          <a:prstGeom prst="rect">
            <a:avLst/>
          </a:prstGeom>
          <a:solidFill>
            <a:schemeClr val="bg1"/>
          </a:solidFill>
        </p:spPr>
        <p:txBody>
          <a:bodyPr wrap="square" rtlCol="0">
            <a:spAutoFit/>
          </a:bodyPr>
          <a:lstStyle/>
          <a:p>
            <a:r>
              <a:rPr lang="en-US" sz="1400" dirty="0"/>
              <a:t>$480</a:t>
            </a:r>
          </a:p>
        </p:txBody>
      </p:sp>
      <p:sp>
        <p:nvSpPr>
          <p:cNvPr id="6" name="TextBox 5"/>
          <p:cNvSpPr txBox="1"/>
          <p:nvPr/>
        </p:nvSpPr>
        <p:spPr>
          <a:xfrm>
            <a:off x="4600574" y="3352800"/>
            <a:ext cx="4086226" cy="307777"/>
          </a:xfrm>
          <a:prstGeom prst="rect">
            <a:avLst/>
          </a:prstGeom>
          <a:solidFill>
            <a:schemeClr val="bg1"/>
          </a:solidFill>
        </p:spPr>
        <p:txBody>
          <a:bodyPr wrap="square" rtlCol="0">
            <a:spAutoFit/>
          </a:bodyPr>
          <a:lstStyle/>
          <a:p>
            <a:r>
              <a:rPr lang="en-US" sz="1400" dirty="0"/>
              <a:t>100% of the first $480</a:t>
            </a:r>
          </a:p>
        </p:txBody>
      </p:sp>
      <p:sp>
        <p:nvSpPr>
          <p:cNvPr id="7" name="TextBox 6"/>
          <p:cNvSpPr txBox="1"/>
          <p:nvPr/>
        </p:nvSpPr>
        <p:spPr>
          <a:xfrm>
            <a:off x="3124200" y="3733800"/>
            <a:ext cx="1066800" cy="307777"/>
          </a:xfrm>
          <a:prstGeom prst="rect">
            <a:avLst/>
          </a:prstGeom>
          <a:solidFill>
            <a:schemeClr val="bg1"/>
          </a:solidFill>
        </p:spPr>
        <p:txBody>
          <a:bodyPr wrap="square" rtlCol="0">
            <a:spAutoFit/>
          </a:bodyPr>
          <a:lstStyle/>
          <a:p>
            <a:r>
              <a:rPr lang="en-US" sz="1400" dirty="0"/>
              <a:t>$4,430</a:t>
            </a:r>
          </a:p>
        </p:txBody>
      </p:sp>
      <p:sp>
        <p:nvSpPr>
          <p:cNvPr id="8" name="TextBox 7"/>
          <p:cNvSpPr txBox="1"/>
          <p:nvPr/>
        </p:nvSpPr>
        <p:spPr>
          <a:xfrm>
            <a:off x="4600574" y="3733800"/>
            <a:ext cx="4086226" cy="307777"/>
          </a:xfrm>
          <a:prstGeom prst="rect">
            <a:avLst/>
          </a:prstGeom>
          <a:solidFill>
            <a:schemeClr val="bg1"/>
          </a:solidFill>
        </p:spPr>
        <p:txBody>
          <a:bodyPr wrap="square" rtlCol="0">
            <a:spAutoFit/>
          </a:bodyPr>
          <a:lstStyle/>
          <a:p>
            <a:r>
              <a:rPr lang="en-US" sz="1400" dirty="0"/>
              <a:t>25% of the next $480 to $4,430</a:t>
            </a:r>
          </a:p>
        </p:txBody>
      </p:sp>
      <p:sp>
        <p:nvSpPr>
          <p:cNvPr id="9" name="TextBox 8"/>
          <p:cNvSpPr txBox="1"/>
          <p:nvPr/>
        </p:nvSpPr>
        <p:spPr>
          <a:xfrm>
            <a:off x="3124200" y="4233446"/>
            <a:ext cx="1066800" cy="307777"/>
          </a:xfrm>
          <a:prstGeom prst="rect">
            <a:avLst/>
          </a:prstGeom>
          <a:solidFill>
            <a:schemeClr val="bg1"/>
          </a:solidFill>
        </p:spPr>
        <p:txBody>
          <a:bodyPr wrap="square" rtlCol="0">
            <a:spAutoFit/>
          </a:bodyPr>
          <a:lstStyle/>
          <a:p>
            <a:r>
              <a:rPr lang="en-US" sz="1400" dirty="0"/>
              <a:t>$4,431+</a:t>
            </a:r>
          </a:p>
        </p:txBody>
      </p:sp>
      <p:sp>
        <p:nvSpPr>
          <p:cNvPr id="10" name="TextBox 9"/>
          <p:cNvSpPr txBox="1"/>
          <p:nvPr/>
        </p:nvSpPr>
        <p:spPr>
          <a:xfrm>
            <a:off x="4600574" y="4191000"/>
            <a:ext cx="4086226" cy="523220"/>
          </a:xfrm>
          <a:prstGeom prst="rect">
            <a:avLst/>
          </a:prstGeom>
          <a:solidFill>
            <a:schemeClr val="bg1"/>
          </a:solidFill>
        </p:spPr>
        <p:txBody>
          <a:bodyPr wrap="square" rtlCol="0">
            <a:spAutoFit/>
          </a:bodyPr>
          <a:lstStyle/>
          <a:p>
            <a:r>
              <a:rPr lang="en-US" sz="1400" dirty="0"/>
              <a:t>25% of brand name and 25% of generic drugs until total out-of-pockets costs reach $7,050</a:t>
            </a:r>
          </a:p>
        </p:txBody>
      </p:sp>
      <p:sp>
        <p:nvSpPr>
          <p:cNvPr id="11" name="TextBox 10"/>
          <p:cNvSpPr txBox="1"/>
          <p:nvPr/>
        </p:nvSpPr>
        <p:spPr>
          <a:xfrm>
            <a:off x="4391025" y="4876800"/>
            <a:ext cx="1066800" cy="307777"/>
          </a:xfrm>
          <a:prstGeom prst="rect">
            <a:avLst/>
          </a:prstGeom>
          <a:solidFill>
            <a:srgbClr val="CCECFF"/>
          </a:solidFill>
        </p:spPr>
        <p:txBody>
          <a:bodyPr wrap="square" rtlCol="0">
            <a:spAutoFit/>
          </a:bodyPr>
          <a:lstStyle/>
          <a:p>
            <a:r>
              <a:rPr lang="en-US" sz="1400" dirty="0"/>
              <a:t>$7,050</a:t>
            </a:r>
          </a:p>
        </p:txBody>
      </p:sp>
      <p:sp>
        <p:nvSpPr>
          <p:cNvPr id="12" name="TextBox 11"/>
          <p:cNvSpPr txBox="1"/>
          <p:nvPr/>
        </p:nvSpPr>
        <p:spPr>
          <a:xfrm>
            <a:off x="4572000" y="5410200"/>
            <a:ext cx="4267200" cy="594360"/>
          </a:xfrm>
          <a:prstGeom prst="rect">
            <a:avLst/>
          </a:prstGeom>
          <a:solidFill>
            <a:schemeClr val="bg1"/>
          </a:solidFill>
        </p:spPr>
        <p:txBody>
          <a:bodyPr wrap="square" rtlCol="0">
            <a:noAutofit/>
          </a:bodyPr>
          <a:lstStyle/>
          <a:p>
            <a:r>
              <a:rPr lang="en-US" sz="1400" dirty="0"/>
              <a:t>$3.95 for generic/multiple-source drug and $9.85 for all other drugs; or 5% coinsurance, whichever is greater</a:t>
            </a:r>
          </a:p>
        </p:txBody>
      </p:sp>
      <p:sp>
        <p:nvSpPr>
          <p:cNvPr id="13" name="TextBox 12"/>
          <p:cNvSpPr txBox="1"/>
          <p:nvPr/>
        </p:nvSpPr>
        <p:spPr>
          <a:xfrm>
            <a:off x="533400" y="2362200"/>
            <a:ext cx="658368" cy="369332"/>
          </a:xfrm>
          <a:prstGeom prst="rect">
            <a:avLst/>
          </a:prstGeom>
          <a:solidFill>
            <a:srgbClr val="CCECFF"/>
          </a:solidFill>
        </p:spPr>
        <p:txBody>
          <a:bodyPr wrap="square" rtlCol="0">
            <a:spAutoFit/>
          </a:bodyPr>
          <a:lstStyle/>
          <a:p>
            <a:r>
              <a:rPr lang="en-US" b="1" dirty="0">
                <a:solidFill>
                  <a:srgbClr val="0091CC"/>
                </a:solidFill>
              </a:rPr>
              <a:t>2022</a:t>
            </a:r>
          </a:p>
        </p:txBody>
      </p:sp>
      <p:sp>
        <p:nvSpPr>
          <p:cNvPr id="14" name="TextBox 13"/>
          <p:cNvSpPr txBox="1"/>
          <p:nvPr/>
        </p:nvSpPr>
        <p:spPr>
          <a:xfrm>
            <a:off x="2423160" y="2971800"/>
            <a:ext cx="548640" cy="307777"/>
          </a:xfrm>
          <a:prstGeom prst="rect">
            <a:avLst/>
          </a:prstGeom>
          <a:solidFill>
            <a:srgbClr val="0091CC"/>
          </a:solidFill>
        </p:spPr>
        <p:txBody>
          <a:bodyPr wrap="square" rtlCol="0">
            <a:spAutoFit/>
          </a:bodyPr>
          <a:lstStyle/>
          <a:p>
            <a:r>
              <a:rPr lang="en-US" sz="1400" b="1" dirty="0">
                <a:solidFill>
                  <a:schemeClr val="bg1"/>
                </a:solidFill>
              </a:rPr>
              <a:t>2022</a:t>
            </a:r>
          </a:p>
        </p:txBody>
      </p:sp>
      <p:sp>
        <p:nvSpPr>
          <p:cNvPr id="15" name="TextBox 14"/>
          <p:cNvSpPr txBox="1"/>
          <p:nvPr/>
        </p:nvSpPr>
        <p:spPr>
          <a:xfrm>
            <a:off x="1143000" y="5026223"/>
            <a:ext cx="1371600" cy="307777"/>
          </a:xfrm>
          <a:prstGeom prst="rect">
            <a:avLst/>
          </a:prstGeom>
          <a:noFill/>
        </p:spPr>
        <p:txBody>
          <a:bodyPr wrap="square" rtlCol="0">
            <a:spAutoFit/>
          </a:bodyPr>
          <a:lstStyle/>
          <a:p>
            <a:r>
              <a:rPr lang="en-US" sz="1400" dirty="0"/>
              <a:t>(</a:t>
            </a:r>
            <a:r>
              <a:rPr lang="en-US" sz="1400" dirty="0" err="1"/>
              <a:t>TrOOP</a:t>
            </a:r>
            <a:r>
              <a:rPr lang="en-US" sz="1400" dirty="0"/>
              <a:t>)</a:t>
            </a:r>
          </a:p>
        </p:txBody>
      </p:sp>
    </p:spTree>
    <p:extLst>
      <p:ext uri="{BB962C8B-B14F-4D97-AF65-F5344CB8AC3E}">
        <p14:creationId xmlns:p14="http://schemas.microsoft.com/office/powerpoint/2010/main" val="1360078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0091CC"/>
                </a:solidFill>
              </a:rPr>
              <a:t>Extra Help – Low-Income Subsidy (LIS)</a:t>
            </a:r>
          </a:p>
        </p:txBody>
      </p:sp>
      <p:sp>
        <p:nvSpPr>
          <p:cNvPr id="3" name="Content Placeholder 2"/>
          <p:cNvSpPr>
            <a:spLocks noGrp="1"/>
          </p:cNvSpPr>
          <p:nvPr>
            <p:ph idx="1"/>
          </p:nvPr>
        </p:nvSpPr>
        <p:spPr/>
        <p:txBody>
          <a:bodyPr/>
          <a:lstStyle/>
          <a:p>
            <a:r>
              <a:rPr lang="en-US" dirty="0"/>
              <a:t>The Federal government has set aside money to help people with their prescription drug expenses. Call to see if you qualify:</a:t>
            </a:r>
          </a:p>
          <a:p>
            <a:pPr lvl="1"/>
            <a:r>
              <a:rPr lang="en-US" dirty="0"/>
              <a:t>1-800-MEDICARE (1-800-633-4227) or TTY 1-877-486-2048, 24 hours a day, seven days a week</a:t>
            </a:r>
          </a:p>
          <a:p>
            <a:pPr lvl="1"/>
            <a:r>
              <a:rPr lang="en-US" dirty="0"/>
              <a:t>The Social Security Administration at 1-800-772-1213 or TTY 1-800-325-0778 from 7 a.m. to 7 p.m., Monday – Friday</a:t>
            </a:r>
          </a:p>
          <a:p>
            <a:pPr lvl="1"/>
            <a:r>
              <a:rPr lang="en-US" dirty="0"/>
              <a:t>The Florida Medicaid office</a:t>
            </a:r>
          </a:p>
        </p:txBody>
      </p:sp>
      <p:sp>
        <p:nvSpPr>
          <p:cNvPr id="4" name="Slide Number Placeholder 3"/>
          <p:cNvSpPr>
            <a:spLocks noGrp="1"/>
          </p:cNvSpPr>
          <p:nvPr>
            <p:ph type="sldNum" sz="quarter" idx="12"/>
          </p:nvPr>
        </p:nvSpPr>
        <p:spPr/>
        <p:txBody>
          <a:bodyPr/>
          <a:lstStyle/>
          <a:p>
            <a:fld id="{E2C2FAA9-77D4-4F50-AEC8-BEAD4B9F8D52}" type="slidenum">
              <a:rPr lang="en-US" smtClean="0"/>
              <a:pPr/>
              <a:t>18</a:t>
            </a:fld>
            <a:endParaRPr lang="en-US"/>
          </a:p>
        </p:txBody>
      </p:sp>
    </p:spTree>
    <p:extLst>
      <p:ext uri="{BB962C8B-B14F-4D97-AF65-F5344CB8AC3E}">
        <p14:creationId xmlns:p14="http://schemas.microsoft.com/office/powerpoint/2010/main" val="1319781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91CC"/>
                </a:solidFill>
              </a:rPr>
              <a:t>Medicare Supplement plans</a:t>
            </a:r>
          </a:p>
        </p:txBody>
      </p:sp>
      <p:sp>
        <p:nvSpPr>
          <p:cNvPr id="3" name="Content Placeholder 2"/>
          <p:cNvSpPr>
            <a:spLocks noGrp="1"/>
          </p:cNvSpPr>
          <p:nvPr>
            <p:ph idx="1"/>
          </p:nvPr>
        </p:nvSpPr>
        <p:spPr/>
        <p:txBody>
          <a:bodyPr>
            <a:normAutofit fontScale="70000" lnSpcReduction="20000"/>
          </a:bodyPr>
          <a:lstStyle/>
          <a:p>
            <a:r>
              <a:rPr lang="en-US" dirty="0"/>
              <a:t>For people with Original Medicare, also known as “Medigap”</a:t>
            </a:r>
          </a:p>
          <a:p>
            <a:r>
              <a:rPr lang="en-US" dirty="0"/>
              <a:t>Supplemental insurance sold by private insurance companies like Florida Blue</a:t>
            </a:r>
          </a:p>
          <a:p>
            <a:r>
              <a:rPr lang="en-US" dirty="0"/>
              <a:t>Does not include prescription drug coverage and is usually purchased with a Part D plan</a:t>
            </a:r>
          </a:p>
          <a:p>
            <a:r>
              <a:rPr lang="en-US" dirty="0"/>
              <a:t>Covers costs that Original Medicare doesn’t pay</a:t>
            </a:r>
          </a:p>
          <a:p>
            <a:r>
              <a:rPr lang="en-US" dirty="0"/>
              <a:t>Beneficiaries pay monthly premiums in addition to the Part B premium</a:t>
            </a:r>
          </a:p>
          <a:p>
            <a:r>
              <a:rPr lang="en-US" dirty="0"/>
              <a:t>A beneficiary may not be sold a Medicare Supplement plan while enrolled in a Medicare Advantage plan</a:t>
            </a:r>
          </a:p>
          <a:p>
            <a:r>
              <a:rPr lang="en-US" dirty="0"/>
              <a:t>Regulated by the Florida Office of Insurance Regulation (OIR)</a:t>
            </a:r>
          </a:p>
          <a:p>
            <a:r>
              <a:rPr lang="en-US" dirty="0"/>
              <a:t>Standardized benefit packages</a:t>
            </a:r>
          </a:p>
        </p:txBody>
      </p:sp>
      <p:sp>
        <p:nvSpPr>
          <p:cNvPr id="4" name="Slide Number Placeholder 3"/>
          <p:cNvSpPr>
            <a:spLocks noGrp="1"/>
          </p:cNvSpPr>
          <p:nvPr>
            <p:ph type="sldNum" sz="quarter" idx="12"/>
          </p:nvPr>
        </p:nvSpPr>
        <p:spPr/>
        <p:txBody>
          <a:bodyPr/>
          <a:lstStyle/>
          <a:p>
            <a:fld id="{E2C2FAA9-77D4-4F50-AEC8-BEAD4B9F8D52}" type="slidenum">
              <a:rPr lang="en-US" smtClean="0"/>
              <a:pPr/>
              <a:t>19</a:t>
            </a:fld>
            <a:endParaRPr lang="en-US"/>
          </a:p>
        </p:txBody>
      </p:sp>
    </p:spTree>
    <p:extLst>
      <p:ext uri="{BB962C8B-B14F-4D97-AF65-F5344CB8AC3E}">
        <p14:creationId xmlns:p14="http://schemas.microsoft.com/office/powerpoint/2010/main" val="4870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91CC"/>
                </a:solidFill>
              </a:rPr>
              <a:t>What we’ll cover today</a:t>
            </a:r>
          </a:p>
        </p:txBody>
      </p:sp>
      <p:sp>
        <p:nvSpPr>
          <p:cNvPr id="3" name="Content Placeholder 2"/>
          <p:cNvSpPr>
            <a:spLocks noGrp="1"/>
          </p:cNvSpPr>
          <p:nvPr>
            <p:ph idx="1"/>
          </p:nvPr>
        </p:nvSpPr>
        <p:spPr/>
        <p:txBody>
          <a:bodyPr>
            <a:normAutofit fontScale="77500" lnSpcReduction="20000"/>
          </a:bodyPr>
          <a:lstStyle/>
          <a:p>
            <a:pPr>
              <a:spcBef>
                <a:spcPts val="600"/>
              </a:spcBef>
              <a:spcAft>
                <a:spcPts val="600"/>
              </a:spcAft>
            </a:pPr>
            <a:r>
              <a:rPr lang="en-US" dirty="0"/>
              <a:t>What is Medicare?</a:t>
            </a:r>
          </a:p>
          <a:p>
            <a:pPr>
              <a:spcBef>
                <a:spcPts val="600"/>
              </a:spcBef>
              <a:spcAft>
                <a:spcPts val="600"/>
              </a:spcAft>
            </a:pPr>
            <a:r>
              <a:rPr lang="en-US" dirty="0"/>
              <a:t>Enrolling into the Medicare Program</a:t>
            </a:r>
          </a:p>
          <a:p>
            <a:pPr lvl="1">
              <a:spcBef>
                <a:spcPts val="600"/>
              </a:spcBef>
              <a:spcAft>
                <a:spcPts val="600"/>
              </a:spcAft>
            </a:pPr>
            <a:r>
              <a:rPr lang="en-US" dirty="0"/>
              <a:t>Part B Late Enrollment Penalty and IRMAA</a:t>
            </a:r>
          </a:p>
          <a:p>
            <a:pPr>
              <a:spcBef>
                <a:spcPts val="600"/>
              </a:spcBef>
              <a:spcAft>
                <a:spcPts val="600"/>
              </a:spcAft>
            </a:pPr>
            <a:r>
              <a:rPr lang="en-US" dirty="0"/>
              <a:t>Exploring Original Medicare</a:t>
            </a:r>
          </a:p>
          <a:p>
            <a:pPr lvl="1">
              <a:spcBef>
                <a:spcPts val="600"/>
              </a:spcBef>
              <a:spcAft>
                <a:spcPts val="600"/>
              </a:spcAft>
            </a:pPr>
            <a:r>
              <a:rPr lang="en-US" dirty="0"/>
              <a:t>Part A and Part B Services and Costs</a:t>
            </a:r>
          </a:p>
          <a:p>
            <a:pPr>
              <a:spcBef>
                <a:spcPts val="600"/>
              </a:spcBef>
              <a:spcAft>
                <a:spcPts val="600"/>
              </a:spcAft>
            </a:pPr>
            <a:r>
              <a:rPr lang="en-US" dirty="0"/>
              <a:t>Other Medicare Coverage Choices</a:t>
            </a:r>
          </a:p>
          <a:p>
            <a:pPr lvl="1">
              <a:spcBef>
                <a:spcPts val="600"/>
              </a:spcBef>
              <a:spcAft>
                <a:spcPts val="600"/>
              </a:spcAft>
            </a:pPr>
            <a:r>
              <a:rPr lang="en-US" dirty="0"/>
              <a:t>Part D Prescription Drug Plans</a:t>
            </a:r>
          </a:p>
          <a:p>
            <a:pPr lvl="2">
              <a:spcBef>
                <a:spcPts val="600"/>
              </a:spcBef>
              <a:spcAft>
                <a:spcPts val="600"/>
              </a:spcAft>
            </a:pPr>
            <a:r>
              <a:rPr lang="en-US" dirty="0"/>
              <a:t>Part D Late Enrollment Penalty and IRMAA</a:t>
            </a:r>
          </a:p>
          <a:p>
            <a:pPr lvl="1">
              <a:spcBef>
                <a:spcPts val="600"/>
              </a:spcBef>
              <a:spcAft>
                <a:spcPts val="600"/>
              </a:spcAft>
            </a:pPr>
            <a:r>
              <a:rPr lang="en-US" dirty="0"/>
              <a:t>Medicare Supplement</a:t>
            </a:r>
          </a:p>
          <a:p>
            <a:pPr lvl="1">
              <a:spcBef>
                <a:spcPts val="600"/>
              </a:spcBef>
              <a:spcAft>
                <a:spcPts val="600"/>
              </a:spcAft>
            </a:pPr>
            <a:r>
              <a:rPr lang="en-US" dirty="0"/>
              <a:t>Part C - Medicare Advantage and EGWP</a:t>
            </a:r>
          </a:p>
          <a:p>
            <a:pPr lvl="1"/>
            <a:endParaRPr lang="en-US" dirty="0"/>
          </a:p>
        </p:txBody>
      </p:sp>
      <p:sp>
        <p:nvSpPr>
          <p:cNvPr id="4" name="Slide Number Placeholder 3"/>
          <p:cNvSpPr>
            <a:spLocks noGrp="1"/>
          </p:cNvSpPr>
          <p:nvPr>
            <p:ph type="sldNum" sz="quarter" idx="12"/>
          </p:nvPr>
        </p:nvSpPr>
        <p:spPr/>
        <p:txBody>
          <a:bodyPr/>
          <a:lstStyle/>
          <a:p>
            <a:fld id="{E2C2FAA9-77D4-4F50-AEC8-BEAD4B9F8D52}" type="slidenum">
              <a:rPr lang="en-US" smtClean="0"/>
              <a:pPr/>
              <a:t>2</a:t>
            </a:fld>
            <a:endParaRPr lang="en-US"/>
          </a:p>
        </p:txBody>
      </p:sp>
    </p:spTree>
    <p:extLst>
      <p:ext uri="{BB962C8B-B14F-4D97-AF65-F5344CB8AC3E}">
        <p14:creationId xmlns:p14="http://schemas.microsoft.com/office/powerpoint/2010/main" val="343536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91CC"/>
                </a:solidFill>
              </a:rPr>
              <a:t>Medicare Supplement plans</a:t>
            </a:r>
          </a:p>
        </p:txBody>
      </p:sp>
      <p:sp>
        <p:nvSpPr>
          <p:cNvPr id="3" name="Content Placeholder 2"/>
          <p:cNvSpPr>
            <a:spLocks noGrp="1"/>
          </p:cNvSpPr>
          <p:nvPr>
            <p:ph idx="1"/>
          </p:nvPr>
        </p:nvSpPr>
        <p:spPr/>
        <p:txBody>
          <a:bodyPr/>
          <a:lstStyle/>
          <a:p>
            <a:r>
              <a:rPr lang="en-US" dirty="0"/>
              <a:t>Florida Blue offers 11 different plan designs</a:t>
            </a:r>
          </a:p>
          <a:p>
            <a:pPr lvl="1"/>
            <a:r>
              <a:rPr lang="en-US" dirty="0"/>
              <a:t>4 Standard plans – A, B, D, G</a:t>
            </a:r>
          </a:p>
          <a:p>
            <a:pPr lvl="1"/>
            <a:r>
              <a:rPr lang="en-US" dirty="0"/>
              <a:t>4 Standard “lower-premium” plans – K, L, M, N</a:t>
            </a:r>
          </a:p>
          <a:p>
            <a:pPr lvl="1"/>
            <a:r>
              <a:rPr lang="en-US" dirty="0"/>
              <a:t>3 SELECT plans – B, D, M – these plans have a hospital network requirement</a:t>
            </a:r>
          </a:p>
          <a:p>
            <a:r>
              <a:rPr lang="en-US" dirty="0"/>
              <a:t>Acts as “secondary” coverage for Original Medicare Part A and Part B cost sharing</a:t>
            </a:r>
          </a:p>
          <a:p>
            <a:pPr lvl="1"/>
            <a:endParaRPr lang="en-US" dirty="0"/>
          </a:p>
        </p:txBody>
      </p:sp>
      <p:sp>
        <p:nvSpPr>
          <p:cNvPr id="4" name="Slide Number Placeholder 3"/>
          <p:cNvSpPr>
            <a:spLocks noGrp="1"/>
          </p:cNvSpPr>
          <p:nvPr>
            <p:ph type="sldNum" sz="quarter" idx="12"/>
          </p:nvPr>
        </p:nvSpPr>
        <p:spPr/>
        <p:txBody>
          <a:bodyPr/>
          <a:lstStyle/>
          <a:p>
            <a:fld id="{E2C2FAA9-77D4-4F50-AEC8-BEAD4B9F8D52}" type="slidenum">
              <a:rPr lang="en-US" smtClean="0"/>
              <a:pPr/>
              <a:t>20</a:t>
            </a:fld>
            <a:endParaRPr lang="en-US"/>
          </a:p>
        </p:txBody>
      </p:sp>
    </p:spTree>
    <p:extLst>
      <p:ext uri="{BB962C8B-B14F-4D97-AF65-F5344CB8AC3E}">
        <p14:creationId xmlns:p14="http://schemas.microsoft.com/office/powerpoint/2010/main" val="3458832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dirty="0">
                <a:solidFill>
                  <a:srgbClr val="0091CC"/>
                </a:solidFill>
              </a:rPr>
              <a:t>How does a Medicare Supplement work?</a:t>
            </a:r>
          </a:p>
        </p:txBody>
      </p:sp>
      <p:sp>
        <p:nvSpPr>
          <p:cNvPr id="3" name="Content Placeholder 2"/>
          <p:cNvSpPr>
            <a:spLocks noGrp="1"/>
          </p:cNvSpPr>
          <p:nvPr>
            <p:ph idx="1"/>
          </p:nvPr>
        </p:nvSpPr>
        <p:spPr/>
        <p:txBody>
          <a:bodyPr>
            <a:normAutofit fontScale="92500" lnSpcReduction="10000"/>
          </a:bodyPr>
          <a:lstStyle/>
          <a:p>
            <a:r>
              <a:rPr lang="en-US" dirty="0"/>
              <a:t>Original Medicare must first approve and pay for services</a:t>
            </a:r>
          </a:p>
          <a:p>
            <a:r>
              <a:rPr lang="en-US" dirty="0"/>
              <a:t>Once Original Medicare has approved and paid for services, then the supplement plan pays its part</a:t>
            </a:r>
          </a:p>
          <a:p>
            <a:r>
              <a:rPr lang="en-US" dirty="0"/>
              <a:t>Based on the benefits of the policy selected, your out-of-pocket expenses will be reduced or covered in full by your Medicare Supplement policy. This reduces or eliminates your out-of-pocket costs under Original Medicare.</a:t>
            </a:r>
          </a:p>
        </p:txBody>
      </p:sp>
      <p:sp>
        <p:nvSpPr>
          <p:cNvPr id="4" name="Slide Number Placeholder 3"/>
          <p:cNvSpPr>
            <a:spLocks noGrp="1"/>
          </p:cNvSpPr>
          <p:nvPr>
            <p:ph type="sldNum" sz="quarter" idx="12"/>
          </p:nvPr>
        </p:nvSpPr>
        <p:spPr/>
        <p:txBody>
          <a:bodyPr/>
          <a:lstStyle/>
          <a:p>
            <a:fld id="{E2C2FAA9-77D4-4F50-AEC8-BEAD4B9F8D52}" type="slidenum">
              <a:rPr lang="en-US" smtClean="0"/>
              <a:pPr/>
              <a:t>21</a:t>
            </a:fld>
            <a:endParaRPr lang="en-US"/>
          </a:p>
        </p:txBody>
      </p:sp>
    </p:spTree>
    <p:extLst>
      <p:ext uri="{BB962C8B-B14F-4D97-AF65-F5344CB8AC3E}">
        <p14:creationId xmlns:p14="http://schemas.microsoft.com/office/powerpoint/2010/main" val="1887410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2FAA9-77D4-4F50-AEC8-BEAD4B9F8D52}" type="slidenum">
              <a:rPr lang="en-US" smtClean="0"/>
              <a:pPr/>
              <a:t>22</a:t>
            </a:fld>
            <a:endParaRPr lang="en-US"/>
          </a:p>
        </p:txBody>
      </p:sp>
      <p:sp>
        <p:nvSpPr>
          <p:cNvPr id="2" name="Title 1"/>
          <p:cNvSpPr>
            <a:spLocks noGrp="1"/>
          </p:cNvSpPr>
          <p:nvPr>
            <p:ph type="title"/>
          </p:nvPr>
        </p:nvSpPr>
        <p:spPr>
          <a:xfrm>
            <a:off x="304800" y="-304800"/>
            <a:ext cx="8229600" cy="1143000"/>
          </a:xfrm>
        </p:spPr>
        <p:txBody>
          <a:bodyPr>
            <a:normAutofit/>
          </a:bodyPr>
          <a:lstStyle/>
          <a:p>
            <a:pPr algn="l"/>
            <a:r>
              <a:rPr lang="en-US" sz="3000" dirty="0">
                <a:solidFill>
                  <a:srgbClr val="0091CC"/>
                </a:solidFill>
              </a:rPr>
              <a:t>Medicare Supplement plans – Coverage Summary</a:t>
            </a:r>
          </a:p>
        </p:txBody>
      </p:sp>
      <p:graphicFrame>
        <p:nvGraphicFramePr>
          <p:cNvPr id="6" name="Table 5"/>
          <p:cNvGraphicFramePr>
            <a:graphicFrameLocks noGrp="1"/>
          </p:cNvGraphicFramePr>
          <p:nvPr>
            <p:extLst>
              <p:ext uri="{D42A27DB-BD31-4B8C-83A1-F6EECF244321}">
                <p14:modId xmlns:p14="http://schemas.microsoft.com/office/powerpoint/2010/main" val="2562411537"/>
              </p:ext>
            </p:extLst>
          </p:nvPr>
        </p:nvGraphicFramePr>
        <p:xfrm>
          <a:off x="457200" y="685800"/>
          <a:ext cx="8382001" cy="5638800"/>
        </p:xfrm>
        <a:graphic>
          <a:graphicData uri="http://schemas.openxmlformats.org/drawingml/2006/table">
            <a:tbl>
              <a:tblPr/>
              <a:tblGrid>
                <a:gridCol w="3723985">
                  <a:extLst>
                    <a:ext uri="{9D8B030D-6E8A-4147-A177-3AD203B41FA5}">
                      <a16:colId xmlns:a16="http://schemas.microsoft.com/office/drawing/2014/main" val="20000"/>
                    </a:ext>
                  </a:extLst>
                </a:gridCol>
                <a:gridCol w="582252">
                  <a:extLst>
                    <a:ext uri="{9D8B030D-6E8A-4147-A177-3AD203B41FA5}">
                      <a16:colId xmlns:a16="http://schemas.microsoft.com/office/drawing/2014/main" val="20001"/>
                    </a:ext>
                  </a:extLst>
                </a:gridCol>
                <a:gridCol w="582252">
                  <a:extLst>
                    <a:ext uri="{9D8B030D-6E8A-4147-A177-3AD203B41FA5}">
                      <a16:colId xmlns:a16="http://schemas.microsoft.com/office/drawing/2014/main" val="20002"/>
                    </a:ext>
                  </a:extLst>
                </a:gridCol>
                <a:gridCol w="582252">
                  <a:extLst>
                    <a:ext uri="{9D8B030D-6E8A-4147-A177-3AD203B41FA5}">
                      <a16:colId xmlns:a16="http://schemas.microsoft.com/office/drawing/2014/main" val="20003"/>
                    </a:ext>
                  </a:extLst>
                </a:gridCol>
                <a:gridCol w="582252">
                  <a:extLst>
                    <a:ext uri="{9D8B030D-6E8A-4147-A177-3AD203B41FA5}">
                      <a16:colId xmlns:a16="http://schemas.microsoft.com/office/drawing/2014/main" val="20004"/>
                    </a:ext>
                  </a:extLst>
                </a:gridCol>
                <a:gridCol w="582252">
                  <a:extLst>
                    <a:ext uri="{9D8B030D-6E8A-4147-A177-3AD203B41FA5}">
                      <a16:colId xmlns:a16="http://schemas.microsoft.com/office/drawing/2014/main" val="20005"/>
                    </a:ext>
                  </a:extLst>
                </a:gridCol>
                <a:gridCol w="582252">
                  <a:extLst>
                    <a:ext uri="{9D8B030D-6E8A-4147-A177-3AD203B41FA5}">
                      <a16:colId xmlns:a16="http://schemas.microsoft.com/office/drawing/2014/main" val="20006"/>
                    </a:ext>
                  </a:extLst>
                </a:gridCol>
                <a:gridCol w="582252">
                  <a:extLst>
                    <a:ext uri="{9D8B030D-6E8A-4147-A177-3AD203B41FA5}">
                      <a16:colId xmlns:a16="http://schemas.microsoft.com/office/drawing/2014/main" val="20007"/>
                    </a:ext>
                  </a:extLst>
                </a:gridCol>
                <a:gridCol w="582252">
                  <a:extLst>
                    <a:ext uri="{9D8B030D-6E8A-4147-A177-3AD203B41FA5}">
                      <a16:colId xmlns:a16="http://schemas.microsoft.com/office/drawing/2014/main" val="20008"/>
                    </a:ext>
                  </a:extLst>
                </a:gridCol>
              </a:tblGrid>
              <a:tr h="518702">
                <a:tc gridSpan="9">
                  <a:txBody>
                    <a:bodyPr/>
                    <a:lstStyle/>
                    <a:p>
                      <a:pPr algn="l" fontAlgn="ctr"/>
                      <a:r>
                        <a:rPr lang="en-US" sz="2500" b="0" i="0" u="none" strike="noStrike" dirty="0">
                          <a:solidFill>
                            <a:srgbClr val="538DD5"/>
                          </a:solidFill>
                          <a:effectLst/>
                          <a:latin typeface="Calibri"/>
                        </a:rPr>
                        <a:t>Medicare Supplement Coverage Summary</a:t>
                      </a:r>
                    </a:p>
                  </a:txBody>
                  <a:tcPr marL="6715" marR="6715" marT="67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4450">
                <a:tc>
                  <a:txBody>
                    <a:bodyPr/>
                    <a:lstStyle/>
                    <a:p>
                      <a:pPr algn="l" fontAlgn="ctr"/>
                      <a:r>
                        <a:rPr lang="en-US" sz="700" b="1" i="0" u="none" strike="noStrike">
                          <a:solidFill>
                            <a:srgbClr val="000000"/>
                          </a:solidFill>
                          <a:effectLst/>
                          <a:latin typeface="Calibri"/>
                        </a:rPr>
                        <a:t>MEDICARE DOES NOT PAY:</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en-US" sz="700" b="1" i="0" u="none" strike="noStrike">
                          <a:solidFill>
                            <a:srgbClr val="000000"/>
                          </a:solidFill>
                          <a:effectLst/>
                          <a:latin typeface="Calibri"/>
                        </a:rPr>
                        <a:t>What BlueMedicare Supplement Insurance policies pay:</a:t>
                      </a:r>
                    </a:p>
                  </a:txBody>
                  <a:tcPr marL="6715" marR="6715" marT="67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84450">
                <a:tc>
                  <a:txBody>
                    <a:bodyPr/>
                    <a:lstStyle/>
                    <a:p>
                      <a:pPr algn="l" fontAlgn="b"/>
                      <a:r>
                        <a:rPr lang="en-US" sz="700" b="1" i="0" u="none" strike="noStrike">
                          <a:solidFill>
                            <a:srgbClr val="000000"/>
                          </a:solidFill>
                          <a:effectLst/>
                          <a:latin typeface="Calibri"/>
                        </a:rPr>
                        <a:t>Medicare Part A: Hospital Services (Core Benefits)</a:t>
                      </a:r>
                    </a:p>
                  </a:txBody>
                  <a:tcPr marL="6715" marR="6715" marT="6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1" i="0" u="none" strike="noStrike">
                          <a:solidFill>
                            <a:srgbClr val="000000"/>
                          </a:solidFill>
                          <a:effectLst/>
                          <a:latin typeface="Calibri"/>
                        </a:rPr>
                        <a:t>A</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1" i="0" u="none" strike="noStrike">
                          <a:solidFill>
                            <a:srgbClr val="000000"/>
                          </a:solidFill>
                          <a:effectLst/>
                          <a:latin typeface="Calibri"/>
                        </a:rPr>
                        <a:t>B and Select B</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1" i="0" u="none" strike="noStrike">
                          <a:solidFill>
                            <a:srgbClr val="000000"/>
                          </a:solidFill>
                          <a:effectLst/>
                          <a:latin typeface="Calibri"/>
                        </a:rPr>
                        <a:t>D and Select D</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1" i="0" u="none" strike="noStrike">
                          <a:solidFill>
                            <a:srgbClr val="000000"/>
                          </a:solidFill>
                          <a:effectLst/>
                          <a:latin typeface="Calibri"/>
                        </a:rPr>
                        <a:t>G</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1" i="0" u="none" strike="noStrike">
                          <a:solidFill>
                            <a:srgbClr val="000000"/>
                          </a:solidFill>
                          <a:effectLst/>
                          <a:latin typeface="Calibri"/>
                        </a:rPr>
                        <a:t>K*</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1" i="0" u="none" strike="noStrike">
                          <a:solidFill>
                            <a:srgbClr val="000000"/>
                          </a:solidFill>
                          <a:effectLst/>
                          <a:latin typeface="Calibri"/>
                        </a:rPr>
                        <a:t>L*</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1" i="0" u="none" strike="noStrike">
                          <a:solidFill>
                            <a:srgbClr val="000000"/>
                          </a:solidFill>
                          <a:effectLst/>
                          <a:latin typeface="Calibri"/>
                        </a:rPr>
                        <a:t>M and Select M</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1" i="0" u="none" strike="noStrike">
                          <a:solidFill>
                            <a:srgbClr val="000000"/>
                          </a:solidFill>
                          <a:effectLst/>
                          <a:latin typeface="Calibri"/>
                        </a:rPr>
                        <a:t>N</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2"/>
                  </a:ext>
                </a:extLst>
              </a:tr>
              <a:tr h="284450">
                <a:tc>
                  <a:txBody>
                    <a:bodyPr/>
                    <a:lstStyle/>
                    <a:p>
                      <a:pPr algn="l" fontAlgn="ctr"/>
                      <a:r>
                        <a:rPr lang="en-US" sz="700" b="1" i="0" u="none" strike="noStrike" dirty="0">
                          <a:solidFill>
                            <a:srgbClr val="000000"/>
                          </a:solidFill>
                          <a:effectLst/>
                          <a:latin typeface="Calibri"/>
                        </a:rPr>
                        <a:t>$1,484</a:t>
                      </a:r>
                      <a:r>
                        <a:rPr lang="en-US" sz="700" b="0" i="0" u="none" strike="noStrike" dirty="0">
                          <a:solidFill>
                            <a:srgbClr val="000000"/>
                          </a:solidFill>
                          <a:effectLst/>
                          <a:latin typeface="Calibri"/>
                        </a:rPr>
                        <a:t> Part A Deductible each benefit period</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50%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75%</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50%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4450">
                <a:tc>
                  <a:txBody>
                    <a:bodyPr/>
                    <a:lstStyle/>
                    <a:p>
                      <a:pPr algn="l" fontAlgn="ctr"/>
                      <a:r>
                        <a:rPr lang="en-US" sz="700" b="1" i="0" u="none" strike="noStrike" dirty="0">
                          <a:solidFill>
                            <a:srgbClr val="000000"/>
                          </a:solidFill>
                          <a:effectLst/>
                          <a:latin typeface="Calibri"/>
                        </a:rPr>
                        <a:t>$371</a:t>
                      </a:r>
                      <a:r>
                        <a:rPr lang="en-US" sz="700" b="0" i="0" u="none" strike="noStrike" dirty="0">
                          <a:solidFill>
                            <a:srgbClr val="000000"/>
                          </a:solidFill>
                          <a:effectLst/>
                          <a:latin typeface="Calibri"/>
                        </a:rPr>
                        <a:t> per day copayment for days 61-90 in a hospital</a:t>
                      </a:r>
                      <a:endParaRPr lang="en-US" sz="700" b="1" i="0" u="none" strike="noStrike" dirty="0">
                        <a:solidFill>
                          <a:srgbClr val="000000"/>
                        </a:solidFill>
                        <a:effectLst/>
                        <a:latin typeface="Calibri"/>
                      </a:endParaRP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4450">
                <a:tc>
                  <a:txBody>
                    <a:bodyPr/>
                    <a:lstStyle/>
                    <a:p>
                      <a:pPr algn="l" fontAlgn="ctr"/>
                      <a:r>
                        <a:rPr lang="en-US" sz="700" b="1" i="0" u="none" strike="noStrike" dirty="0">
                          <a:solidFill>
                            <a:srgbClr val="000000"/>
                          </a:solidFill>
                          <a:effectLst/>
                          <a:latin typeface="Calibri"/>
                        </a:rPr>
                        <a:t>$742</a:t>
                      </a:r>
                      <a:r>
                        <a:rPr lang="en-US" sz="700" b="0" i="0" u="none" strike="noStrike" dirty="0">
                          <a:solidFill>
                            <a:srgbClr val="000000"/>
                          </a:solidFill>
                          <a:effectLst/>
                          <a:latin typeface="Calibri"/>
                        </a:rPr>
                        <a:t> per day copayment for days 91-150 in a hospital</a:t>
                      </a:r>
                      <a:endParaRPr lang="en-US" sz="700" b="1" i="0" u="none" strike="noStrike" dirty="0">
                        <a:solidFill>
                          <a:srgbClr val="000000"/>
                        </a:solidFill>
                        <a:effectLst/>
                        <a:latin typeface="Calibri"/>
                      </a:endParaRP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4450">
                <a:tc>
                  <a:txBody>
                    <a:bodyPr/>
                    <a:lstStyle/>
                    <a:p>
                      <a:pPr algn="l" fontAlgn="ctr"/>
                      <a:r>
                        <a:rPr lang="en-US" sz="700" b="1" i="0" u="none" strike="noStrike" dirty="0">
                          <a:solidFill>
                            <a:srgbClr val="000000"/>
                          </a:solidFill>
                          <a:effectLst/>
                          <a:latin typeface="Calibri"/>
                        </a:rPr>
                        <a:t>$185.50</a:t>
                      </a:r>
                      <a:r>
                        <a:rPr lang="en-US" sz="700" b="0" i="0" u="none" strike="noStrike" dirty="0">
                          <a:solidFill>
                            <a:srgbClr val="000000"/>
                          </a:solidFill>
                          <a:effectLst/>
                          <a:latin typeface="Calibri"/>
                        </a:rPr>
                        <a:t> per day copayment for day 21-100 in a Skilled Nursing Facility</a:t>
                      </a:r>
                      <a:endParaRPr lang="en-US" sz="700" b="1" i="0" u="none" strike="noStrike" dirty="0">
                        <a:solidFill>
                          <a:srgbClr val="000000"/>
                        </a:solidFill>
                        <a:effectLst/>
                        <a:latin typeface="Calibri"/>
                      </a:endParaRP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4450">
                <a:tc>
                  <a:txBody>
                    <a:bodyPr/>
                    <a:lstStyle/>
                    <a:p>
                      <a:pPr algn="l" fontAlgn="ctr"/>
                      <a:r>
                        <a:rPr lang="en-US" sz="700" b="0" i="0" u="none" strike="noStrike" dirty="0">
                          <a:solidFill>
                            <a:srgbClr val="000000"/>
                          </a:solidFill>
                          <a:effectLst/>
                          <a:latin typeface="Calibri"/>
                        </a:rPr>
                        <a:t>100% of Medicare-allowable expenses for an additional 365 days after Medicare hospital benefits stop completely</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50%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75%</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4450">
                <a:tc>
                  <a:txBody>
                    <a:bodyPr/>
                    <a:lstStyle/>
                    <a:p>
                      <a:pPr algn="l" fontAlgn="ctr"/>
                      <a:r>
                        <a:rPr lang="en-US" sz="700" b="0" i="0" u="none" strike="noStrike">
                          <a:solidFill>
                            <a:srgbClr val="000000"/>
                          </a:solidFill>
                          <a:effectLst/>
                          <a:latin typeface="Calibri"/>
                        </a:rPr>
                        <a:t>Blood Services - Calendar year  deductible, first 3 pints (also includes any Part B charges)</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50%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75%</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4450">
                <a:tc>
                  <a:txBody>
                    <a:bodyPr/>
                    <a:lstStyle/>
                    <a:p>
                      <a:pPr algn="l" fontAlgn="ctr"/>
                      <a:r>
                        <a:rPr lang="en-US" sz="700" b="0" i="0" u="none" strike="noStrike">
                          <a:solidFill>
                            <a:srgbClr val="000000"/>
                          </a:solidFill>
                          <a:effectLst/>
                          <a:latin typeface="Calibri"/>
                        </a:rPr>
                        <a:t>100% coverage of Hospice Care (also includes any Part B charges)</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50%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75%</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4450">
                <a:tc>
                  <a:txBody>
                    <a:bodyPr/>
                    <a:lstStyle/>
                    <a:p>
                      <a:pPr algn="l" fontAlgn="b"/>
                      <a:r>
                        <a:rPr lang="en-US" sz="700" b="1" i="0" u="none" strike="noStrike">
                          <a:solidFill>
                            <a:srgbClr val="000000"/>
                          </a:solidFill>
                          <a:effectLst/>
                          <a:latin typeface="Calibri"/>
                        </a:rPr>
                        <a:t>Medicare Part B: Physician Care and Medical Services (Core Benefits)</a:t>
                      </a:r>
                    </a:p>
                  </a:txBody>
                  <a:tcPr marL="6715" marR="6715" marT="6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10"/>
                  </a:ext>
                </a:extLst>
              </a:tr>
              <a:tr h="284450">
                <a:tc>
                  <a:txBody>
                    <a:bodyPr/>
                    <a:lstStyle/>
                    <a:p>
                      <a:pPr algn="l" fontAlgn="ctr"/>
                      <a:r>
                        <a:rPr lang="en-US" sz="700" b="1" i="0" u="none" strike="noStrike" dirty="0">
                          <a:solidFill>
                            <a:srgbClr val="000000"/>
                          </a:solidFill>
                          <a:effectLst/>
                          <a:latin typeface="Calibri"/>
                        </a:rPr>
                        <a:t>$203</a:t>
                      </a:r>
                      <a:r>
                        <a:rPr lang="en-US" sz="700" b="0" i="0" u="none" strike="noStrike" dirty="0">
                          <a:solidFill>
                            <a:srgbClr val="000000"/>
                          </a:solidFill>
                          <a:effectLst/>
                          <a:latin typeface="Calibri"/>
                        </a:rPr>
                        <a:t> Part B Deductible, per year</a:t>
                      </a:r>
                      <a:endParaRPr lang="en-US" sz="700" b="1" i="0" u="none" strike="noStrike" dirty="0">
                        <a:solidFill>
                          <a:srgbClr val="000000"/>
                        </a:solidFill>
                        <a:effectLst/>
                        <a:latin typeface="Calibri"/>
                      </a:endParaRP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4450">
                <a:tc>
                  <a:txBody>
                    <a:bodyPr/>
                    <a:lstStyle/>
                    <a:p>
                      <a:pPr algn="l" fontAlgn="ctr"/>
                      <a:r>
                        <a:rPr lang="en-US" sz="700" b="0" i="0" u="none" strike="noStrike">
                          <a:solidFill>
                            <a:srgbClr val="000000"/>
                          </a:solidFill>
                          <a:effectLst/>
                          <a:latin typeface="Calibri"/>
                        </a:rPr>
                        <a:t>Part B Coinsurance - generally, 20% of the Medicare-approved amount, or the applicable cost sharing under any prospective payment system.</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100%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100%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100%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100%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50%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75%</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100%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100%‡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4450">
                <a:tc>
                  <a:txBody>
                    <a:bodyPr/>
                    <a:lstStyle/>
                    <a:p>
                      <a:pPr algn="l" fontAlgn="ctr"/>
                      <a:r>
                        <a:rPr lang="en-US" sz="700" b="0" i="0" u="none" strike="noStrike">
                          <a:solidFill>
                            <a:srgbClr val="000000"/>
                          </a:solidFill>
                          <a:effectLst/>
                          <a:latin typeface="Calibri"/>
                        </a:rPr>
                        <a:t>Excess Charges (100% of excess charges for Medicare-approved Part B charges)</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Calibri"/>
                        </a:rPr>
                        <a: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84450">
                <a:tc>
                  <a:txBody>
                    <a:bodyPr/>
                    <a:lstStyle/>
                    <a:p>
                      <a:pPr algn="l" fontAlgn="b"/>
                      <a:r>
                        <a:rPr lang="en-US" sz="700" b="1" i="0" u="none" strike="noStrike">
                          <a:solidFill>
                            <a:srgbClr val="000000"/>
                          </a:solidFill>
                          <a:effectLst/>
                          <a:latin typeface="Calibri"/>
                        </a:rPr>
                        <a:t>Additional Benefits Not Covered by Medicare</a:t>
                      </a:r>
                    </a:p>
                  </a:txBody>
                  <a:tcPr marL="6715" marR="6715" marT="67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14"/>
                  </a:ext>
                </a:extLst>
              </a:tr>
              <a:tr h="284450">
                <a:tc>
                  <a:txBody>
                    <a:bodyPr/>
                    <a:lstStyle/>
                    <a:p>
                      <a:pPr algn="l" fontAlgn="ctr"/>
                      <a:r>
                        <a:rPr lang="en-US" sz="700" b="0" i="0" u="none" strike="noStrike">
                          <a:solidFill>
                            <a:srgbClr val="000000"/>
                          </a:solidFill>
                          <a:effectLst/>
                          <a:latin typeface="Calibri"/>
                        </a:rPr>
                        <a:t>Benefits for medically-necessary care received in a foreign country</a:t>
                      </a:r>
                      <a:br>
                        <a:rPr lang="en-US" sz="700" b="0" i="0" u="none" strike="noStrike">
                          <a:solidFill>
                            <a:srgbClr val="000000"/>
                          </a:solidFill>
                          <a:effectLst/>
                          <a:latin typeface="Calibri"/>
                        </a:rPr>
                      </a:br>
                      <a:r>
                        <a:rPr lang="en-US" sz="700" b="0" i="0" u="none" strike="noStrike">
                          <a:solidFill>
                            <a:srgbClr val="000000"/>
                          </a:solidFill>
                          <a:effectLst/>
                          <a:latin typeface="Calibri"/>
                        </a:rPr>
                        <a:t>(after a $250 deductible is met)</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mn-lt"/>
                        </a:rPr>
                        <a:t>√</a:t>
                      </a:r>
                      <a:r>
                        <a:rPr lang="en-US" sz="1300" b="0" i="0" u="none" strike="noStrike" dirty="0">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Calibri"/>
                        </a:rPr>
                        <a:t>√</a:t>
                      </a:r>
                      <a:r>
                        <a:rPr lang="en-US" sz="700" b="0" i="0" u="none" strike="noStrike" dirty="0">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Calibri"/>
                        </a:rPr>
                        <a:t>√</a:t>
                      </a:r>
                      <a:endParaRPr lang="en-US" sz="700" b="0" i="0" u="none" strike="noStrike" dirty="0">
                        <a:solidFill>
                          <a:srgbClr val="000000"/>
                        </a:solidFill>
                        <a:effectLst/>
                        <a:latin typeface="Calibri"/>
                      </a:endParaRP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Calibri"/>
                        </a:rPr>
                        <a:t>√</a:t>
                      </a:r>
                      <a:endParaRPr lang="en-US" sz="700" b="0" i="0" u="none" strike="noStrike" dirty="0">
                        <a:solidFill>
                          <a:srgbClr val="000000"/>
                        </a:solidFill>
                        <a:effectLst/>
                        <a:latin typeface="Calibri"/>
                      </a:endParaRP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568898">
                <a:tc>
                  <a:txBody>
                    <a:bodyPr/>
                    <a:lstStyle/>
                    <a:p>
                      <a:pPr algn="l" fontAlgn="ctr"/>
                      <a:r>
                        <a:rPr lang="en-US" sz="700" b="1" i="0" u="none" strike="noStrike">
                          <a:solidFill>
                            <a:srgbClr val="000000"/>
                          </a:solidFill>
                          <a:effectLst/>
                          <a:latin typeface="Calibri"/>
                        </a:rPr>
                        <a:t>*</a:t>
                      </a:r>
                      <a:r>
                        <a:rPr lang="en-US" sz="700" b="0" i="0" u="none" strike="noStrike">
                          <a:solidFill>
                            <a:srgbClr val="000000"/>
                          </a:solidFill>
                          <a:effectLst/>
                          <a:latin typeface="Calibri"/>
                        </a:rPr>
                        <a:t>Out-of-Pocket Limit - Member is responsible for cost sharing of covered services until the annual out-of-pocket limit is met. Once reached, policy pays 100% of Medicare cost sharing for the rest of the calendar year.</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a:rPr>
                        <a:t>$6,220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a:rPr>
                        <a:t>$3,110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84450">
                <a:tc>
                  <a:txBody>
                    <a:bodyPr/>
                    <a:lstStyle/>
                    <a:p>
                      <a:pPr algn="l" fontAlgn="ctr"/>
                      <a:r>
                        <a:rPr lang="en-US" sz="700" b="0" i="0" u="none" strike="noStrike">
                          <a:solidFill>
                            <a:srgbClr val="000000"/>
                          </a:solidFill>
                          <a:effectLst/>
                          <a:latin typeface="Calibri"/>
                        </a:rPr>
                        <a:t>‡Plan N has $20 copayment for office visits, $50 copayment for ER.</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dirty="0">
                          <a:solidFill>
                            <a:srgbClr val="000000"/>
                          </a:solidFill>
                          <a:effectLst/>
                          <a:latin typeface="Calibri"/>
                        </a:rPr>
                        <a:t>$20/$50</a:t>
                      </a:r>
                    </a:p>
                  </a:txBody>
                  <a:tcPr marL="6715" marR="6715" marT="6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5" name="TextBox 4"/>
          <p:cNvSpPr txBox="1"/>
          <p:nvPr/>
        </p:nvSpPr>
        <p:spPr>
          <a:xfrm>
            <a:off x="457200" y="6400800"/>
            <a:ext cx="7696200" cy="276999"/>
          </a:xfrm>
          <a:prstGeom prst="rect">
            <a:avLst/>
          </a:prstGeom>
          <a:noFill/>
        </p:spPr>
        <p:txBody>
          <a:bodyPr wrap="square" rtlCol="0">
            <a:spAutoFit/>
          </a:bodyPr>
          <a:lstStyle/>
          <a:p>
            <a:r>
              <a:rPr lang="en-US" sz="1200" dirty="0"/>
              <a:t>Note: As of 2020, plans C and F are no longer sold. Existing members are grandfathered to keep those plans.</a:t>
            </a:r>
          </a:p>
        </p:txBody>
      </p:sp>
    </p:spTree>
    <p:extLst>
      <p:ext uri="{BB962C8B-B14F-4D97-AF65-F5344CB8AC3E}">
        <p14:creationId xmlns:p14="http://schemas.microsoft.com/office/powerpoint/2010/main" val="2771212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l"/>
            <a:r>
              <a:rPr lang="en-US" dirty="0">
                <a:solidFill>
                  <a:srgbClr val="0091CC"/>
                </a:solidFill>
              </a:rPr>
              <a:t>Part C – Medicare Advantage plans</a:t>
            </a:r>
          </a:p>
        </p:txBody>
      </p:sp>
      <p:sp>
        <p:nvSpPr>
          <p:cNvPr id="4" name="Slide Number Placeholder 3"/>
          <p:cNvSpPr>
            <a:spLocks noGrp="1"/>
          </p:cNvSpPr>
          <p:nvPr>
            <p:ph type="sldNum" sz="quarter" idx="12"/>
          </p:nvPr>
        </p:nvSpPr>
        <p:spPr/>
        <p:txBody>
          <a:bodyPr/>
          <a:lstStyle/>
          <a:p>
            <a:fld id="{E2C2FAA9-77D4-4F50-AEC8-BEAD4B9F8D52}" type="slidenum">
              <a:rPr lang="en-US" smtClean="0"/>
              <a:pPr/>
              <a:t>23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67761280"/>
              </p:ext>
            </p:extLst>
          </p:nvPr>
        </p:nvGraphicFramePr>
        <p:xfrm>
          <a:off x="114300" y="914400"/>
          <a:ext cx="8915400" cy="5641848"/>
        </p:xfrm>
        <a:graphic>
          <a:graphicData uri="http://schemas.openxmlformats.org/drawingml/2006/table">
            <a:tbl>
              <a:tblPr firstRow="1" bandRow="1">
                <a:tableStyleId>{69CF1AB2-1976-4502-BF36-3FF5EA218861}</a:tableStyleId>
              </a:tblPr>
              <a:tblGrid>
                <a:gridCol w="22098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itchFamily="34" charset="0"/>
                          <a:cs typeface="Arial" pitchFamily="34" charset="0"/>
                        </a:rPr>
                        <a:t>What is it?</a:t>
                      </a:r>
                    </a:p>
                  </a:txBody>
                  <a:tcPr anchor="ctr"/>
                </a:tc>
                <a:tc>
                  <a:txBody>
                    <a:bodyPr/>
                    <a:lstStyle/>
                    <a:p>
                      <a:pPr marL="171450" indent="-171450">
                        <a:buFont typeface="Arial" pitchFamily="34" charset="0"/>
                        <a:buChar char="•"/>
                        <a:defRPr/>
                      </a:pPr>
                      <a:r>
                        <a:rPr lang="en-US" sz="1200" b="0" dirty="0">
                          <a:latin typeface="Arial" pitchFamily="34" charset="0"/>
                          <a:cs typeface="Arial" pitchFamily="34" charset="0"/>
                        </a:rPr>
                        <a:t>It’s a Medicare program that </a:t>
                      </a:r>
                      <a:r>
                        <a:rPr lang="en-US" sz="1200" b="0" u="sng" dirty="0">
                          <a:latin typeface="Arial" pitchFamily="34" charset="0"/>
                          <a:cs typeface="Arial" pitchFamily="34" charset="0"/>
                        </a:rPr>
                        <a:t>replaces</a:t>
                      </a:r>
                      <a:r>
                        <a:rPr lang="en-US" sz="1200" b="0" dirty="0">
                          <a:latin typeface="Arial" pitchFamily="34" charset="0"/>
                          <a:cs typeface="Arial" pitchFamily="34" charset="0"/>
                        </a:rPr>
                        <a:t> Original Medicare and/or the need for a</a:t>
                      </a:r>
                      <a:r>
                        <a:rPr lang="en-US" sz="1200" b="0" baseline="0" dirty="0">
                          <a:latin typeface="Arial" pitchFamily="34" charset="0"/>
                          <a:cs typeface="Arial" pitchFamily="34" charset="0"/>
                        </a:rPr>
                        <a:t> </a:t>
                      </a:r>
                      <a:r>
                        <a:rPr lang="en-US" sz="1200" b="0" dirty="0">
                          <a:latin typeface="Arial" pitchFamily="34" charset="0"/>
                          <a:cs typeface="Arial" pitchFamily="34" charset="0"/>
                        </a:rPr>
                        <a:t>supplemental insurance policy (you get coverage from a private, Medicare-contracted insurer instead of Original Medicare). </a:t>
                      </a:r>
                      <a:r>
                        <a:rPr lang="en-US" sz="1200" b="1" dirty="0">
                          <a:latin typeface="Arial" pitchFamily="34" charset="0"/>
                          <a:cs typeface="Arial" pitchFamily="34" charset="0"/>
                        </a:rPr>
                        <a:t>Medicare Advantage is NOT a</a:t>
                      </a:r>
                      <a:r>
                        <a:rPr lang="en-US" sz="1200" b="1" baseline="0" dirty="0">
                          <a:latin typeface="Arial" pitchFamily="34" charset="0"/>
                          <a:cs typeface="Arial" pitchFamily="34" charset="0"/>
                        </a:rPr>
                        <a:t> </a:t>
                      </a:r>
                      <a:r>
                        <a:rPr lang="en-US" sz="1200" b="1" dirty="0">
                          <a:latin typeface="Arial" pitchFamily="34" charset="0"/>
                          <a:cs typeface="Arial" pitchFamily="34" charset="0"/>
                        </a:rPr>
                        <a:t>Medicare Supplement</a:t>
                      </a:r>
                      <a:r>
                        <a:rPr lang="en-US" sz="1200" dirty="0">
                          <a:latin typeface="Arial" pitchFamily="34" charset="0"/>
                          <a:cs typeface="Arial" pitchFamily="34" charset="0"/>
                        </a:rPr>
                        <a:t>.</a:t>
                      </a:r>
                    </a:p>
                  </a:txBody>
                  <a:tcPr anchor="ctr"/>
                </a:tc>
                <a:extLst>
                  <a:ext uri="{0D108BD9-81ED-4DB2-BD59-A6C34878D82A}">
                    <a16:rowId xmlns:a16="http://schemas.microsoft.com/office/drawing/2014/main" val="10000"/>
                  </a:ext>
                </a:extLst>
              </a:tr>
              <a:tr h="0">
                <a:tc>
                  <a:txBody>
                    <a:bodyPr/>
                    <a:lstStyle/>
                    <a:p>
                      <a:pPr>
                        <a:defRPr/>
                      </a:pPr>
                      <a:r>
                        <a:rPr lang="en-US" sz="1200" dirty="0">
                          <a:latin typeface="Arial" pitchFamily="34" charset="0"/>
                          <a:cs typeface="Arial" pitchFamily="34" charset="0"/>
                        </a:rPr>
                        <a:t>Who can enroll?</a:t>
                      </a:r>
                    </a:p>
                  </a:txBody>
                  <a:tcPr anchor="ctr"/>
                </a:tc>
                <a:tc>
                  <a:txBody>
                    <a:bodyPr/>
                    <a:lstStyle/>
                    <a:p>
                      <a:pPr marL="171450" indent="-171450">
                        <a:buFont typeface="Arial" pitchFamily="34" charset="0"/>
                        <a:buChar char="•"/>
                        <a:defRPr/>
                      </a:pPr>
                      <a:r>
                        <a:rPr lang="en-US" sz="1200" dirty="0">
                          <a:latin typeface="Arial" pitchFamily="34" charset="0"/>
                          <a:cs typeface="Arial" pitchFamily="34" charset="0"/>
                        </a:rPr>
                        <a:t>You must be retired, entitled to Medicare Part A and enrolled in Medicare Part B to join</a:t>
                      </a:r>
                    </a:p>
                    <a:p>
                      <a:pPr marL="171450" indent="-171450">
                        <a:buFont typeface="Arial" pitchFamily="34" charset="0"/>
                        <a:buChar char="•"/>
                        <a:defRPr/>
                      </a:pPr>
                      <a:r>
                        <a:rPr lang="en-US" sz="1200" dirty="0">
                          <a:latin typeface="Arial" pitchFamily="34" charset="0"/>
                          <a:cs typeface="Arial" pitchFamily="34" charset="0"/>
                        </a:rPr>
                        <a:t>You must be eligible with your</a:t>
                      </a:r>
                      <a:r>
                        <a:rPr lang="en-US" sz="1200" baseline="0" dirty="0">
                          <a:latin typeface="Arial" pitchFamily="34" charset="0"/>
                          <a:cs typeface="Arial" pitchFamily="34" charset="0"/>
                        </a:rPr>
                        <a:t> </a:t>
                      </a:r>
                      <a:r>
                        <a:rPr lang="en-US" sz="1200" dirty="0">
                          <a:latin typeface="Arial" pitchFamily="34" charset="0"/>
                          <a:cs typeface="Arial" pitchFamily="34" charset="0"/>
                        </a:rPr>
                        <a:t>employer group and live in the plan’s service area</a:t>
                      </a:r>
                    </a:p>
                    <a:p>
                      <a:pPr marL="171450" indent="-171450">
                        <a:buFont typeface="Arial" pitchFamily="34" charset="0"/>
                        <a:buChar char="•"/>
                        <a:defRPr/>
                      </a:pPr>
                      <a:r>
                        <a:rPr lang="en-US" sz="1200" dirty="0">
                          <a:latin typeface="Arial" pitchFamily="34" charset="0"/>
                          <a:cs typeface="Arial" pitchFamily="34" charset="0"/>
                        </a:rPr>
                        <a:t>Individuals</a:t>
                      </a:r>
                      <a:r>
                        <a:rPr lang="en-US" sz="1200" baseline="0" dirty="0">
                          <a:latin typeface="Arial" pitchFamily="34" charset="0"/>
                          <a:cs typeface="Arial" pitchFamily="34" charset="0"/>
                        </a:rPr>
                        <a:t> </a:t>
                      </a:r>
                      <a:r>
                        <a:rPr lang="en-US" sz="1200" dirty="0">
                          <a:latin typeface="Arial" pitchFamily="34" charset="0"/>
                          <a:cs typeface="Arial" pitchFamily="34" charset="0"/>
                        </a:rPr>
                        <a:t>with End-Stage Renal Disease may not be eligible (exceptions exist)</a:t>
                      </a:r>
                    </a:p>
                  </a:txBody>
                  <a:tcPr anchor="ctr"/>
                </a:tc>
                <a:extLst>
                  <a:ext uri="{0D108BD9-81ED-4DB2-BD59-A6C34878D82A}">
                    <a16:rowId xmlns:a16="http://schemas.microsoft.com/office/drawing/2014/main" val="10001"/>
                  </a:ext>
                </a:extLst>
              </a:tr>
              <a:tr h="0">
                <a:tc>
                  <a:txBody>
                    <a:bodyPr/>
                    <a:lstStyle/>
                    <a:p>
                      <a:pPr>
                        <a:defRPr/>
                      </a:pPr>
                      <a:r>
                        <a:rPr lang="en-US" sz="1200" dirty="0">
                          <a:latin typeface="Arial" pitchFamily="34" charset="0"/>
                          <a:cs typeface="Arial" pitchFamily="34" charset="0"/>
                        </a:rPr>
                        <a:t>When can I enroll?</a:t>
                      </a:r>
                    </a:p>
                  </a:txBody>
                  <a:tcPr anchor="ctr"/>
                </a:tc>
                <a:tc>
                  <a:txBody>
                    <a:bodyPr/>
                    <a:lstStyle/>
                    <a:p>
                      <a:pPr marL="171450" indent="-171450">
                        <a:lnSpc>
                          <a:spcPct val="95000"/>
                        </a:lnSpc>
                        <a:buFont typeface="Arial" pitchFamily="34" charset="0"/>
                        <a:buChar char="•"/>
                        <a:defRPr/>
                      </a:pPr>
                      <a:r>
                        <a:rPr lang="en-US" sz="1200" dirty="0">
                          <a:latin typeface="Arial" pitchFamily="34" charset="0"/>
                          <a:cs typeface="Arial" pitchFamily="34" charset="0"/>
                        </a:rPr>
                        <a:t>The Initial Coverage Election Period (ICEP/IEP) (3 months prior to month of Medicare</a:t>
                      </a:r>
                      <a:r>
                        <a:rPr lang="en-US" sz="1200" baseline="0" dirty="0">
                          <a:latin typeface="Arial" pitchFamily="34" charset="0"/>
                          <a:cs typeface="Arial" pitchFamily="34" charset="0"/>
                        </a:rPr>
                        <a:t> </a:t>
                      </a:r>
                      <a:r>
                        <a:rPr lang="en-US" sz="1200" dirty="0">
                          <a:latin typeface="Arial" pitchFamily="34" charset="0"/>
                          <a:cs typeface="Arial" pitchFamily="34" charset="0"/>
                        </a:rPr>
                        <a:t>eligibility, the month of eligibility, and 3 months after)</a:t>
                      </a:r>
                    </a:p>
                    <a:p>
                      <a:pPr marL="171450" indent="-171450">
                        <a:lnSpc>
                          <a:spcPct val="95000"/>
                        </a:lnSpc>
                        <a:buFont typeface="Arial" pitchFamily="34" charset="0"/>
                        <a:buChar char="•"/>
                        <a:defRPr/>
                      </a:pPr>
                      <a:r>
                        <a:rPr lang="en-US" sz="1200" dirty="0">
                          <a:latin typeface="Arial" pitchFamily="34" charset="0"/>
                          <a:cs typeface="Arial" pitchFamily="34" charset="0"/>
                        </a:rPr>
                        <a:t>Group Annual Enrollment Period</a:t>
                      </a:r>
                    </a:p>
                  </a:txBody>
                  <a:tcPr anchor="ctr"/>
                </a:tc>
                <a:extLst>
                  <a:ext uri="{0D108BD9-81ED-4DB2-BD59-A6C34878D82A}">
                    <a16:rowId xmlns:a16="http://schemas.microsoft.com/office/drawing/2014/main" val="10002"/>
                  </a:ext>
                </a:extLst>
              </a:tr>
              <a:tr h="545592">
                <a:tc>
                  <a:txBody>
                    <a:bodyPr/>
                    <a:lstStyle/>
                    <a:p>
                      <a:pPr>
                        <a:defRPr/>
                      </a:pPr>
                      <a:r>
                        <a:rPr lang="en-US" sz="1200" dirty="0">
                          <a:latin typeface="Arial" pitchFamily="34" charset="0"/>
                          <a:cs typeface="Arial" pitchFamily="34" charset="0"/>
                        </a:rPr>
                        <a:t>What if I don’t like it -</a:t>
                      </a:r>
                      <a:r>
                        <a:rPr lang="en-US" sz="1200" baseline="0" dirty="0">
                          <a:latin typeface="Arial" pitchFamily="34" charset="0"/>
                          <a:cs typeface="Arial" pitchFamily="34" charset="0"/>
                        </a:rPr>
                        <a:t> </a:t>
                      </a:r>
                      <a:r>
                        <a:rPr lang="en-US" sz="1200" dirty="0">
                          <a:latin typeface="Arial" pitchFamily="34" charset="0"/>
                          <a:cs typeface="Arial" pitchFamily="34" charset="0"/>
                        </a:rPr>
                        <a:t>when can I change to another plan or go back to Original Medicare?</a:t>
                      </a:r>
                    </a:p>
                  </a:txBody>
                  <a:tcPr anchor="ctr"/>
                </a:tc>
                <a:tc>
                  <a:txBody>
                    <a:bodyPr/>
                    <a:lstStyle/>
                    <a:p>
                      <a:pPr marL="171450" indent="-171450">
                        <a:buFont typeface="Arial" pitchFamily="34" charset="0"/>
                        <a:buChar char="•"/>
                        <a:defRPr/>
                      </a:pPr>
                      <a:r>
                        <a:rPr lang="en-US" sz="1200" dirty="0">
                          <a:latin typeface="Arial" pitchFamily="34" charset="0"/>
                          <a:cs typeface="Arial" pitchFamily="34" charset="0"/>
                        </a:rPr>
                        <a:t>Medicare Advantage Open Enrollment Period (OEP) Jan. 1 – Mar. 31 each calendar year</a:t>
                      </a:r>
                      <a:r>
                        <a:rPr lang="en-US" sz="1200" baseline="0" dirty="0">
                          <a:latin typeface="Arial" pitchFamily="34" charset="0"/>
                          <a:cs typeface="Arial" pitchFamily="34" charset="0"/>
                        </a:rPr>
                        <a:t> </a:t>
                      </a:r>
                      <a:r>
                        <a:rPr lang="en-US" sz="1200" dirty="0">
                          <a:latin typeface="Arial" pitchFamily="34" charset="0"/>
                          <a:cs typeface="Arial" pitchFamily="34" charset="0"/>
                        </a:rPr>
                        <a:t>(may only be used to return to Original Medicare and if desired buy a Part D plan, or move to another Medicare Advantage plan.)</a:t>
                      </a:r>
                    </a:p>
                    <a:p>
                      <a:pPr marL="171450" indent="-171450">
                        <a:buFont typeface="Arial" pitchFamily="34" charset="0"/>
                        <a:buChar char="•"/>
                        <a:defRPr/>
                      </a:pPr>
                      <a:r>
                        <a:rPr lang="en-US" sz="1200" dirty="0">
                          <a:latin typeface="Arial" pitchFamily="34" charset="0"/>
                          <a:cs typeface="Arial" pitchFamily="34" charset="0"/>
                        </a:rPr>
                        <a:t>Annual Election Period (AEP) Oct. 15 – Dec. 7 each year</a:t>
                      </a:r>
                    </a:p>
                    <a:p>
                      <a:pPr marL="171450" indent="-171450">
                        <a:buFont typeface="Arial" pitchFamily="34" charset="0"/>
                        <a:buChar char="•"/>
                        <a:defRPr/>
                      </a:pPr>
                      <a:r>
                        <a:rPr lang="en-US" sz="1200" dirty="0">
                          <a:latin typeface="Arial" pitchFamily="34" charset="0"/>
                          <a:cs typeface="Arial" pitchFamily="34" charset="0"/>
                        </a:rPr>
                        <a:t>Group Annual Enrollment Period</a:t>
                      </a:r>
                    </a:p>
                  </a:txBody>
                  <a:tcPr anchor="ctr"/>
                </a:tc>
                <a:extLst>
                  <a:ext uri="{0D108BD9-81ED-4DB2-BD59-A6C34878D82A}">
                    <a16:rowId xmlns:a16="http://schemas.microsoft.com/office/drawing/2014/main" val="10003"/>
                  </a:ext>
                </a:extLst>
              </a:tr>
              <a:tr h="426720">
                <a:tc>
                  <a:txBody>
                    <a:bodyPr/>
                    <a:lstStyle/>
                    <a:p>
                      <a:pPr>
                        <a:defRPr/>
                      </a:pPr>
                      <a:r>
                        <a:rPr lang="en-US" sz="1200" dirty="0">
                          <a:latin typeface="Arial" pitchFamily="34" charset="0"/>
                          <a:cs typeface="Arial" pitchFamily="34" charset="0"/>
                        </a:rPr>
                        <a:t>Am I no longer in</a:t>
                      </a:r>
                      <a:r>
                        <a:rPr lang="en-US" sz="1200" baseline="0" dirty="0">
                          <a:latin typeface="Arial" pitchFamily="34" charset="0"/>
                          <a:cs typeface="Arial" pitchFamily="34" charset="0"/>
                        </a:rPr>
                        <a:t> </a:t>
                      </a:r>
                      <a:r>
                        <a:rPr lang="en-US" sz="1200" dirty="0">
                          <a:latin typeface="Arial" pitchFamily="34" charset="0"/>
                          <a:cs typeface="Arial" pitchFamily="34" charset="0"/>
                        </a:rPr>
                        <a:t>Medicare if I join a Medicare Advantage Plan?</a:t>
                      </a:r>
                    </a:p>
                  </a:txBody>
                  <a:tcPr anchor="ctr"/>
                </a:tc>
                <a:tc>
                  <a:txBody>
                    <a:bodyPr/>
                    <a:lstStyle/>
                    <a:p>
                      <a:pPr marL="171450" indent="-171450">
                        <a:buFont typeface="Arial" pitchFamily="34" charset="0"/>
                        <a:buChar char="•"/>
                        <a:defRPr/>
                      </a:pPr>
                      <a:r>
                        <a:rPr lang="en-US" sz="1200" dirty="0">
                          <a:latin typeface="Arial" pitchFamily="34" charset="0"/>
                          <a:cs typeface="Arial" pitchFamily="34" charset="0"/>
                        </a:rPr>
                        <a:t>You are still in the Medicare program; however, as long as you stay in the Medicare</a:t>
                      </a:r>
                      <a:r>
                        <a:rPr lang="en-US" sz="1200" baseline="0" dirty="0">
                          <a:latin typeface="Arial" pitchFamily="34" charset="0"/>
                          <a:cs typeface="Arial" pitchFamily="34" charset="0"/>
                        </a:rPr>
                        <a:t> </a:t>
                      </a:r>
                      <a:r>
                        <a:rPr lang="en-US" sz="1200" dirty="0">
                          <a:latin typeface="Arial" pitchFamily="34" charset="0"/>
                          <a:cs typeface="Arial" pitchFamily="34" charset="0"/>
                        </a:rPr>
                        <a:t>Advantage plan you are no longer enrolled in Original Medicare</a:t>
                      </a:r>
                    </a:p>
                    <a:p>
                      <a:pPr marL="171450" indent="-171450">
                        <a:buFont typeface="Arial" pitchFamily="34" charset="0"/>
                        <a:buChar char="•"/>
                        <a:defRPr/>
                      </a:pPr>
                      <a:r>
                        <a:rPr lang="en-US" sz="1200" dirty="0">
                          <a:latin typeface="Arial" pitchFamily="34" charset="0"/>
                          <a:cs typeface="Arial" pitchFamily="34" charset="0"/>
                        </a:rPr>
                        <a:t>While enrolled in the Medicare Advantage plan, you will not show your red, white and blue</a:t>
                      </a:r>
                      <a:r>
                        <a:rPr lang="en-US" sz="1200" baseline="0" dirty="0">
                          <a:latin typeface="Arial" pitchFamily="34" charset="0"/>
                          <a:cs typeface="Arial" pitchFamily="34" charset="0"/>
                        </a:rPr>
                        <a:t> </a:t>
                      </a:r>
                      <a:r>
                        <a:rPr lang="en-US" sz="1200" dirty="0">
                          <a:latin typeface="Arial" pitchFamily="34" charset="0"/>
                          <a:cs typeface="Arial" pitchFamily="34" charset="0"/>
                        </a:rPr>
                        <a:t>Medicare ID card to a provider because you will receive a new ID card from Florida Blue</a:t>
                      </a:r>
                    </a:p>
                  </a:txBody>
                  <a:tcPr anchor="ctr"/>
                </a:tc>
                <a:extLst>
                  <a:ext uri="{0D108BD9-81ED-4DB2-BD59-A6C34878D82A}">
                    <a16:rowId xmlns:a16="http://schemas.microsoft.com/office/drawing/2014/main" val="10004"/>
                  </a:ext>
                </a:extLst>
              </a:tr>
              <a:tr h="152400">
                <a:tc>
                  <a:txBody>
                    <a:bodyPr/>
                    <a:lstStyle/>
                    <a:p>
                      <a:r>
                        <a:rPr lang="en-US" sz="1200" dirty="0">
                          <a:latin typeface="Arial" panose="020B0604020202020204" pitchFamily="34" charset="0"/>
                          <a:cs typeface="Arial" panose="020B0604020202020204" pitchFamily="34" charset="0"/>
                        </a:rPr>
                        <a:t>Why is it different?</a:t>
                      </a:r>
                    </a:p>
                  </a:txBody>
                  <a:tcPr anchor="ctr"/>
                </a:tc>
                <a:tc>
                  <a:txBody>
                    <a:bodyPr/>
                    <a:lstStyle/>
                    <a:p>
                      <a:pPr marL="171450" indent="-171450">
                        <a:buFont typeface="Arial" pitchFamily="34" charset="0"/>
                        <a:buChar char="•"/>
                        <a:defRPr/>
                      </a:pPr>
                      <a:r>
                        <a:rPr lang="en-US" sz="1200" dirty="0">
                          <a:latin typeface="Arial" pitchFamily="34" charset="0"/>
                          <a:cs typeface="Arial" pitchFamily="34" charset="0"/>
                        </a:rPr>
                        <a:t>Medicare Advantage plans cover everything that Original Medicare does, plus they may offer</a:t>
                      </a:r>
                      <a:r>
                        <a:rPr lang="en-US" sz="1200" baseline="0" dirty="0">
                          <a:latin typeface="Arial" pitchFamily="34" charset="0"/>
                          <a:cs typeface="Arial" pitchFamily="34" charset="0"/>
                        </a:rPr>
                        <a:t> </a:t>
                      </a:r>
                      <a:r>
                        <a:rPr lang="en-US" sz="1200" dirty="0">
                          <a:latin typeface="Arial" pitchFamily="34" charset="0"/>
                          <a:cs typeface="Arial" pitchFamily="34" charset="0"/>
                        </a:rPr>
                        <a:t>extra benefits (like Rx coverage), may require you to use a provider network</a:t>
                      </a:r>
                      <a:r>
                        <a:rPr lang="en-US" sz="1200" baseline="0" dirty="0">
                          <a:latin typeface="Arial" pitchFamily="34" charset="0"/>
                          <a:cs typeface="Arial" pitchFamily="34" charset="0"/>
                        </a:rPr>
                        <a:t> </a:t>
                      </a:r>
                      <a:r>
                        <a:rPr lang="en-US" sz="1200" dirty="0">
                          <a:latin typeface="Arial" pitchFamily="34" charset="0"/>
                          <a:cs typeface="Arial" pitchFamily="34" charset="0"/>
                        </a:rPr>
                        <a:t>and may charge a monthly plan premium (in addition to your Medicare Part B premium)</a:t>
                      </a:r>
                    </a:p>
                  </a:txBody>
                  <a:tcPr anchor="ctr"/>
                </a:tc>
                <a:extLst>
                  <a:ext uri="{0D108BD9-81ED-4DB2-BD59-A6C34878D82A}">
                    <a16:rowId xmlns:a16="http://schemas.microsoft.com/office/drawing/2014/main" val="10005"/>
                  </a:ext>
                </a:extLst>
              </a:tr>
              <a:tr h="370840">
                <a:tc>
                  <a:txBody>
                    <a:bodyPr/>
                    <a:lstStyle/>
                    <a:p>
                      <a:pPr>
                        <a:defRPr/>
                      </a:pPr>
                      <a:r>
                        <a:rPr lang="en-US" sz="1200" dirty="0">
                          <a:latin typeface="Arial" pitchFamily="34" charset="0"/>
                          <a:cs typeface="Arial" pitchFamily="34" charset="0"/>
                        </a:rPr>
                        <a:t>You may be able to get Extra</a:t>
                      </a:r>
                    </a:p>
                    <a:p>
                      <a:pPr>
                        <a:defRPr/>
                      </a:pPr>
                      <a:r>
                        <a:rPr lang="en-US" sz="1200" dirty="0">
                          <a:latin typeface="Arial" pitchFamily="34" charset="0"/>
                          <a:cs typeface="Arial" pitchFamily="34" charset="0"/>
                        </a:rPr>
                        <a:t>Help to pay for your drug</a:t>
                      </a:r>
                      <a:r>
                        <a:rPr lang="en-US" sz="1200" baseline="0" dirty="0">
                          <a:latin typeface="Arial" pitchFamily="34" charset="0"/>
                          <a:cs typeface="Arial" pitchFamily="34" charset="0"/>
                        </a:rPr>
                        <a:t> </a:t>
                      </a:r>
                      <a:r>
                        <a:rPr lang="en-US" sz="1200" dirty="0">
                          <a:latin typeface="Arial" pitchFamily="34" charset="0"/>
                          <a:cs typeface="Arial" pitchFamily="34" charset="0"/>
                        </a:rPr>
                        <a:t>premiums and costs. To see</a:t>
                      </a:r>
                    </a:p>
                    <a:p>
                      <a:pPr>
                        <a:defRPr/>
                      </a:pPr>
                      <a:r>
                        <a:rPr lang="en-US" sz="1200" dirty="0">
                          <a:latin typeface="Arial" pitchFamily="34" charset="0"/>
                          <a:cs typeface="Arial" pitchFamily="34" charset="0"/>
                        </a:rPr>
                        <a:t>if you qualify, call:</a:t>
                      </a:r>
                    </a:p>
                  </a:txBody>
                  <a:tcPr anchor="ctr"/>
                </a:tc>
                <a:tc>
                  <a:txBody>
                    <a:bodyPr/>
                    <a:lstStyle/>
                    <a:p>
                      <a:pPr marL="171450" indent="-171450">
                        <a:lnSpc>
                          <a:spcPct val="85000"/>
                        </a:lnSpc>
                        <a:buFont typeface="Arial" pitchFamily="34" charset="0"/>
                        <a:buChar char="•"/>
                        <a:defRPr/>
                      </a:pPr>
                      <a:r>
                        <a:rPr lang="en-US" sz="1200" dirty="0">
                          <a:latin typeface="Arial" pitchFamily="34" charset="0"/>
                          <a:cs typeface="Arial" pitchFamily="34" charset="0"/>
                        </a:rPr>
                        <a:t>1-800-MEDICARE (1-800-633-4227), TTY/TDD 1-877-486-2048,</a:t>
                      </a:r>
                      <a:r>
                        <a:rPr lang="en-US" sz="1200" baseline="0" dirty="0">
                          <a:latin typeface="Arial" pitchFamily="34" charset="0"/>
                          <a:cs typeface="Arial" pitchFamily="34" charset="0"/>
                        </a:rPr>
                        <a:t> </a:t>
                      </a:r>
                      <a:r>
                        <a:rPr lang="en-US" sz="1200" dirty="0">
                          <a:latin typeface="Arial" pitchFamily="34" charset="0"/>
                          <a:cs typeface="Arial" pitchFamily="34" charset="0"/>
                        </a:rPr>
                        <a:t>24 hours a day,</a:t>
                      </a:r>
                      <a:r>
                        <a:rPr lang="en-US" sz="1200" baseline="0" dirty="0">
                          <a:latin typeface="Arial" pitchFamily="34" charset="0"/>
                          <a:cs typeface="Arial" pitchFamily="34" charset="0"/>
                        </a:rPr>
                        <a:t> </a:t>
                      </a:r>
                      <a:r>
                        <a:rPr lang="en-US" sz="1200" dirty="0">
                          <a:latin typeface="Arial" pitchFamily="34" charset="0"/>
                          <a:cs typeface="Arial" pitchFamily="34" charset="0"/>
                        </a:rPr>
                        <a:t>7 days a week</a:t>
                      </a:r>
                    </a:p>
                    <a:p>
                      <a:pPr marL="171450" indent="-171450">
                        <a:lnSpc>
                          <a:spcPct val="85000"/>
                        </a:lnSpc>
                        <a:buFont typeface="Arial" pitchFamily="34" charset="0"/>
                        <a:buChar char="•"/>
                        <a:defRPr/>
                      </a:pPr>
                      <a:r>
                        <a:rPr lang="en-US" sz="1200" dirty="0">
                          <a:latin typeface="Arial" pitchFamily="34" charset="0"/>
                          <a:cs typeface="Arial" pitchFamily="34" charset="0"/>
                        </a:rPr>
                        <a:t>Social Security at 1-800-772-1213, M – F, 7 a.m. to 7 p.m. ET, TTY/TDD 1-800-325-0778</a:t>
                      </a:r>
                    </a:p>
                    <a:p>
                      <a:pPr marL="171450" indent="-171450">
                        <a:lnSpc>
                          <a:spcPct val="100000"/>
                        </a:lnSpc>
                        <a:buFont typeface="Arial" pitchFamily="34" charset="0"/>
                        <a:buChar char="•"/>
                        <a:defRPr/>
                      </a:pPr>
                      <a:r>
                        <a:rPr lang="en-US" sz="1200" dirty="0">
                          <a:latin typeface="Arial" pitchFamily="34" charset="0"/>
                          <a:cs typeface="Arial" pitchFamily="34" charset="0"/>
                        </a:rPr>
                        <a:t>Your state Medical Assistance (Medicaid) Office</a:t>
                      </a:r>
                    </a:p>
                  </a:txBody>
                  <a:tcPr anchor="ctr"/>
                </a:tc>
                <a:extLst>
                  <a:ext uri="{0D108BD9-81ED-4DB2-BD59-A6C34878D82A}">
                    <a16:rowId xmlns:a16="http://schemas.microsoft.com/office/drawing/2014/main" val="10006"/>
                  </a:ext>
                </a:extLst>
              </a:tr>
              <a:tr h="370840">
                <a:tc>
                  <a:txBody>
                    <a:bodyPr/>
                    <a:lstStyle/>
                    <a:p>
                      <a:r>
                        <a:rPr lang="en-US" sz="1200" dirty="0">
                          <a:latin typeface="Arial" pitchFamily="34" charset="0"/>
                          <a:cs typeface="Arial" pitchFamily="34" charset="0"/>
                        </a:rPr>
                        <a:t>More info?</a:t>
                      </a:r>
                    </a:p>
                  </a:txBody>
                  <a:tcPr anchor="ctr"/>
                </a:tc>
                <a:tc>
                  <a:txBody>
                    <a:bodyPr/>
                    <a:lstStyle/>
                    <a:p>
                      <a:pPr marL="171450" indent="-171450">
                        <a:buFont typeface="Arial" pitchFamily="34" charset="0"/>
                        <a:buChar char="•"/>
                        <a:defRPr/>
                      </a:pPr>
                      <a:r>
                        <a:rPr lang="en-US" sz="1200" dirty="0">
                          <a:latin typeface="Arial" pitchFamily="34" charset="0"/>
                          <a:cs typeface="Arial" pitchFamily="34" charset="0"/>
                        </a:rPr>
                        <a:t>Visit www.Medicare.gov, or call Medicare at 1-800 MEDICARE (1-800-633-4227),</a:t>
                      </a:r>
                      <a:r>
                        <a:rPr lang="en-US" sz="1200" baseline="0" dirty="0">
                          <a:latin typeface="Arial" pitchFamily="34" charset="0"/>
                          <a:cs typeface="Arial" pitchFamily="34" charset="0"/>
                        </a:rPr>
                        <a:t> </a:t>
                      </a:r>
                      <a:r>
                        <a:rPr lang="en-US" sz="1200" dirty="0">
                          <a:latin typeface="Arial" pitchFamily="34" charset="0"/>
                          <a:cs typeface="Arial" pitchFamily="34" charset="0"/>
                        </a:rPr>
                        <a:t>24 hours a day, 7 days a week. TTY users call 1-877-486-2048</a:t>
                      </a: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25437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91CC"/>
                </a:solidFill>
              </a:rPr>
              <a:t>Part C – Medicare Advantage plans</a:t>
            </a:r>
            <a:endParaRPr lang="en-US" dirty="0"/>
          </a:p>
        </p:txBody>
      </p:sp>
      <p:sp>
        <p:nvSpPr>
          <p:cNvPr id="3" name="Content Placeholder 2"/>
          <p:cNvSpPr>
            <a:spLocks noGrp="1"/>
          </p:cNvSpPr>
          <p:nvPr>
            <p:ph idx="1"/>
          </p:nvPr>
        </p:nvSpPr>
        <p:spPr/>
        <p:txBody>
          <a:bodyPr>
            <a:noAutofit/>
          </a:bodyPr>
          <a:lstStyle/>
          <a:p>
            <a:r>
              <a:rPr lang="en-US" sz="1800" dirty="0"/>
              <a:t>Part C Medicare Advantage plans are offered by private insurance companies</a:t>
            </a:r>
          </a:p>
          <a:p>
            <a:r>
              <a:rPr lang="en-US" sz="1800" dirty="0"/>
              <a:t>Regulated by the Federal government – Centers for Medicare &amp; Medicaid Services (CMS) – companies contract on an annual basis with CMS</a:t>
            </a:r>
          </a:p>
          <a:p>
            <a:r>
              <a:rPr lang="en-US" sz="1800" dirty="0"/>
              <a:t>Can combine Part A, Part B and Part D benefits under a single plan</a:t>
            </a:r>
          </a:p>
          <a:p>
            <a:r>
              <a:rPr lang="en-US" sz="1800" dirty="0"/>
              <a:t>Replaces Original Medicare but must cover the same benefits</a:t>
            </a:r>
          </a:p>
          <a:p>
            <a:r>
              <a:rPr lang="en-US" sz="1800" dirty="0"/>
              <a:t>May also include “extra” benefits such as routine dental and routine vision coverage, or additional prescription drug coverage in the “coverage gap”</a:t>
            </a:r>
          </a:p>
          <a:p>
            <a:r>
              <a:rPr lang="en-US" sz="1800" dirty="0"/>
              <a:t>Usually requires a copay or coinsurance when services are rendered</a:t>
            </a:r>
          </a:p>
          <a:p>
            <a:r>
              <a:rPr lang="en-US" sz="1800" dirty="0"/>
              <a:t>Usually requires adherence to a network of providers</a:t>
            </a:r>
          </a:p>
          <a:p>
            <a:r>
              <a:rPr lang="en-US" sz="1800" dirty="0"/>
              <a:t>Is NOT a Medicare Supplement plan – acts as “primary” coverage in place of Original Medicare</a:t>
            </a:r>
          </a:p>
          <a:p>
            <a:r>
              <a:rPr lang="en-US" sz="1800" dirty="0"/>
              <a:t>May be individual coverage or offered as an Employer Group Waiver Plan (EGWP)</a:t>
            </a:r>
          </a:p>
          <a:p>
            <a:r>
              <a:rPr lang="en-US" sz="1800" dirty="0"/>
              <a:t>Medicare Advantage plans usually feature plan designs similar to an HMO or PPO – Florida Blue offers EGWP PPO plan designs</a:t>
            </a:r>
          </a:p>
        </p:txBody>
      </p:sp>
      <p:sp>
        <p:nvSpPr>
          <p:cNvPr id="4" name="Slide Number Placeholder 3"/>
          <p:cNvSpPr>
            <a:spLocks noGrp="1"/>
          </p:cNvSpPr>
          <p:nvPr>
            <p:ph type="sldNum" sz="quarter" idx="12"/>
          </p:nvPr>
        </p:nvSpPr>
        <p:spPr/>
        <p:txBody>
          <a:bodyPr/>
          <a:lstStyle/>
          <a:p>
            <a:fld id="{E2C2FAA9-77D4-4F50-AEC8-BEAD4B9F8D52}" type="slidenum">
              <a:rPr lang="en-US" smtClean="0"/>
              <a:pPr/>
              <a:t>24</a:t>
            </a:fld>
            <a:endParaRPr lang="en-US"/>
          </a:p>
        </p:txBody>
      </p:sp>
    </p:spTree>
    <p:extLst>
      <p:ext uri="{BB962C8B-B14F-4D97-AF65-F5344CB8AC3E}">
        <p14:creationId xmlns:p14="http://schemas.microsoft.com/office/powerpoint/2010/main" val="992747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0091CC"/>
                </a:solidFill>
              </a:rPr>
              <a:t>Typical coverage combinations and the premiums you pay</a:t>
            </a:r>
          </a:p>
        </p:txBody>
      </p:sp>
      <p:sp>
        <p:nvSpPr>
          <p:cNvPr id="4" name="Slide Number Placeholder 3"/>
          <p:cNvSpPr>
            <a:spLocks noGrp="1"/>
          </p:cNvSpPr>
          <p:nvPr>
            <p:ph type="sldNum" sz="quarter" idx="12"/>
          </p:nvPr>
        </p:nvSpPr>
        <p:spPr/>
        <p:txBody>
          <a:bodyPr/>
          <a:lstStyle/>
          <a:p>
            <a:fld id="{E2C2FAA9-77D4-4F50-AEC8-BEAD4B9F8D52}" type="slidenum">
              <a:rPr lang="en-US" smtClean="0"/>
              <a:pPr/>
              <a:t>25</a:t>
            </a:fld>
            <a:endParaRPr lang="en-US"/>
          </a:p>
        </p:txBody>
      </p:sp>
      <p:sp>
        <p:nvSpPr>
          <p:cNvPr id="5" name="Rounded Rectangle 4"/>
          <p:cNvSpPr/>
          <p:nvPr/>
        </p:nvSpPr>
        <p:spPr>
          <a:xfrm>
            <a:off x="533400" y="1828800"/>
            <a:ext cx="1981200" cy="457200"/>
          </a:xfrm>
          <a:prstGeom prst="roundRect">
            <a:avLst/>
          </a:prstGeom>
          <a:solidFill>
            <a:srgbClr val="0091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Original Medicare</a:t>
            </a:r>
          </a:p>
        </p:txBody>
      </p:sp>
      <p:grpSp>
        <p:nvGrpSpPr>
          <p:cNvPr id="13" name="Group 12"/>
          <p:cNvGrpSpPr/>
          <p:nvPr/>
        </p:nvGrpSpPr>
        <p:grpSpPr>
          <a:xfrm>
            <a:off x="3276600" y="1838325"/>
            <a:ext cx="1981200" cy="2276475"/>
            <a:chOff x="3276600" y="1838325"/>
            <a:chExt cx="1981200" cy="2276475"/>
          </a:xfrm>
        </p:grpSpPr>
        <p:sp>
          <p:nvSpPr>
            <p:cNvPr id="7" name="Rounded Rectangle 6"/>
            <p:cNvSpPr/>
            <p:nvPr/>
          </p:nvSpPr>
          <p:spPr>
            <a:xfrm>
              <a:off x="3276600" y="1838325"/>
              <a:ext cx="1981200" cy="457200"/>
            </a:xfrm>
            <a:prstGeom prst="roundRect">
              <a:avLst/>
            </a:prstGeom>
            <a:solidFill>
              <a:srgbClr val="0091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Original Medicare</a:t>
              </a:r>
            </a:p>
          </p:txBody>
        </p:sp>
        <p:sp>
          <p:nvSpPr>
            <p:cNvPr id="8" name="TextBox 7"/>
            <p:cNvSpPr txBox="1"/>
            <p:nvPr/>
          </p:nvSpPr>
          <p:spPr>
            <a:xfrm>
              <a:off x="4038600" y="2133600"/>
              <a:ext cx="304800" cy="707886"/>
            </a:xfrm>
            <a:prstGeom prst="rect">
              <a:avLst/>
            </a:prstGeom>
            <a:noFill/>
          </p:spPr>
          <p:txBody>
            <a:bodyPr wrap="square" rtlCol="0">
              <a:spAutoFit/>
            </a:bodyPr>
            <a:lstStyle/>
            <a:p>
              <a:r>
                <a:rPr lang="en-US" sz="4000" b="1" dirty="0"/>
                <a:t>+</a:t>
              </a:r>
            </a:p>
          </p:txBody>
        </p:sp>
        <p:sp>
          <p:nvSpPr>
            <p:cNvPr id="9" name="Rounded Rectangle 8"/>
            <p:cNvSpPr/>
            <p:nvPr/>
          </p:nvSpPr>
          <p:spPr>
            <a:xfrm>
              <a:off x="3276600" y="2743200"/>
              <a:ext cx="1981200" cy="457200"/>
            </a:xfrm>
            <a:prstGeom prst="roundRect">
              <a:avLst/>
            </a:prstGeom>
            <a:solidFill>
              <a:srgbClr val="0091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t>Medicare Supplement</a:t>
              </a:r>
            </a:p>
          </p:txBody>
        </p:sp>
        <p:sp>
          <p:nvSpPr>
            <p:cNvPr id="10" name="Rounded Rectangle 9"/>
            <p:cNvSpPr/>
            <p:nvPr/>
          </p:nvSpPr>
          <p:spPr>
            <a:xfrm>
              <a:off x="3276600" y="3657600"/>
              <a:ext cx="1981200" cy="457200"/>
            </a:xfrm>
            <a:prstGeom prst="roundRect">
              <a:avLst/>
            </a:prstGeom>
            <a:solidFill>
              <a:srgbClr val="0091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Part D Rx</a:t>
              </a:r>
            </a:p>
          </p:txBody>
        </p:sp>
        <p:sp>
          <p:nvSpPr>
            <p:cNvPr id="11" name="TextBox 10"/>
            <p:cNvSpPr txBox="1"/>
            <p:nvPr/>
          </p:nvSpPr>
          <p:spPr>
            <a:xfrm>
              <a:off x="4038600" y="3048000"/>
              <a:ext cx="304800" cy="707886"/>
            </a:xfrm>
            <a:prstGeom prst="rect">
              <a:avLst/>
            </a:prstGeom>
            <a:noFill/>
          </p:spPr>
          <p:txBody>
            <a:bodyPr wrap="square" rtlCol="0">
              <a:spAutoFit/>
            </a:bodyPr>
            <a:lstStyle/>
            <a:p>
              <a:r>
                <a:rPr lang="en-US" sz="4000" b="1" dirty="0"/>
                <a:t>+</a:t>
              </a:r>
            </a:p>
          </p:txBody>
        </p:sp>
      </p:grpSp>
      <p:sp>
        <p:nvSpPr>
          <p:cNvPr id="12" name="Rounded Rectangle 11"/>
          <p:cNvSpPr/>
          <p:nvPr/>
        </p:nvSpPr>
        <p:spPr>
          <a:xfrm>
            <a:off x="5943600" y="1838325"/>
            <a:ext cx="2895600" cy="457200"/>
          </a:xfrm>
          <a:prstGeom prst="roundRect">
            <a:avLst/>
          </a:prstGeom>
          <a:solidFill>
            <a:srgbClr val="0091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Medicare Advantage</a:t>
            </a:r>
          </a:p>
        </p:txBody>
      </p:sp>
      <p:sp>
        <p:nvSpPr>
          <p:cNvPr id="14" name="TextBox 13"/>
          <p:cNvSpPr txBox="1"/>
          <p:nvPr/>
        </p:nvSpPr>
        <p:spPr>
          <a:xfrm>
            <a:off x="609600" y="2667000"/>
            <a:ext cx="1828800" cy="3108543"/>
          </a:xfrm>
          <a:prstGeom prst="rect">
            <a:avLst/>
          </a:prstGeom>
          <a:noFill/>
        </p:spPr>
        <p:txBody>
          <a:bodyPr wrap="square" rtlCol="0">
            <a:spAutoFit/>
          </a:bodyPr>
          <a:lstStyle/>
          <a:p>
            <a:r>
              <a:rPr lang="en-US" sz="1400" dirty="0"/>
              <a:t>If you only have Original Medicare, you will have to pay all Original Medicare cost-sharing out-of-pocket. You also would not have coverage for most outpatient prescription drugs. You must pay the monthly Part B premium to the government.</a:t>
            </a:r>
          </a:p>
        </p:txBody>
      </p:sp>
      <p:sp>
        <p:nvSpPr>
          <p:cNvPr id="15" name="TextBox 14"/>
          <p:cNvSpPr txBox="1"/>
          <p:nvPr/>
        </p:nvSpPr>
        <p:spPr>
          <a:xfrm>
            <a:off x="2895600" y="4267200"/>
            <a:ext cx="2971800" cy="2246769"/>
          </a:xfrm>
          <a:prstGeom prst="rect">
            <a:avLst/>
          </a:prstGeom>
          <a:noFill/>
        </p:spPr>
        <p:txBody>
          <a:bodyPr wrap="square" rtlCol="0">
            <a:spAutoFit/>
          </a:bodyPr>
          <a:lstStyle/>
          <a:p>
            <a:r>
              <a:rPr lang="en-US" sz="1400" dirty="0"/>
              <a:t>By adding a Medicare Supplement plan and a Part D plan, you gain coverage for Original Medicare cost-sharing and outpatient prescription drugs. Plan cost-sharing applies. You must pay the monthly Part B premium to the government. You will also pay a monthly premium for the Medicare Supplement plan and a monthly premium for the Part D plan.</a:t>
            </a:r>
          </a:p>
        </p:txBody>
      </p:sp>
      <p:sp>
        <p:nvSpPr>
          <p:cNvPr id="16" name="TextBox 15"/>
          <p:cNvSpPr txBox="1"/>
          <p:nvPr/>
        </p:nvSpPr>
        <p:spPr>
          <a:xfrm>
            <a:off x="6172200" y="2667000"/>
            <a:ext cx="2438400" cy="2677656"/>
          </a:xfrm>
          <a:prstGeom prst="rect">
            <a:avLst/>
          </a:prstGeom>
          <a:noFill/>
        </p:spPr>
        <p:txBody>
          <a:bodyPr wrap="square" rtlCol="0">
            <a:spAutoFit/>
          </a:bodyPr>
          <a:lstStyle/>
          <a:p>
            <a:r>
              <a:rPr lang="en-US" sz="1400" dirty="0"/>
              <a:t>With a Medicare Advantage plan, you typically receive coverage for Part A, Part B and Part D services combined in a single plan. Some plans also include “extra” benefits. Plan cost-sharing applies. You must pay the monthly Part B premium to the government. You may also pay a monthly Part C/Medicare Advantage plan premium.</a:t>
            </a:r>
          </a:p>
        </p:txBody>
      </p:sp>
    </p:spTree>
    <p:extLst>
      <p:ext uri="{BB962C8B-B14F-4D97-AF65-F5344CB8AC3E}">
        <p14:creationId xmlns:p14="http://schemas.microsoft.com/office/powerpoint/2010/main" val="1035550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91CC"/>
                </a:solidFill>
              </a:rPr>
              <a:t>What is Medicare?</a:t>
            </a:r>
          </a:p>
        </p:txBody>
      </p:sp>
      <p:sp>
        <p:nvSpPr>
          <p:cNvPr id="3" name="Content Placeholder 2"/>
          <p:cNvSpPr>
            <a:spLocks noGrp="1"/>
          </p:cNvSpPr>
          <p:nvPr>
            <p:ph idx="1"/>
          </p:nvPr>
        </p:nvSpPr>
        <p:spPr/>
        <p:txBody>
          <a:bodyPr>
            <a:normAutofit fontScale="70000" lnSpcReduction="20000"/>
          </a:bodyPr>
          <a:lstStyle/>
          <a:p>
            <a:pPr>
              <a:lnSpc>
                <a:spcPct val="120000"/>
              </a:lnSpc>
              <a:spcBef>
                <a:spcPts val="600"/>
              </a:spcBef>
              <a:spcAft>
                <a:spcPts val="600"/>
              </a:spcAft>
            </a:pPr>
            <a:r>
              <a:rPr lang="en-US" dirty="0"/>
              <a:t>Medicare is a Federal program that is part of the Social Security Act.</a:t>
            </a:r>
          </a:p>
          <a:p>
            <a:pPr>
              <a:lnSpc>
                <a:spcPct val="120000"/>
              </a:lnSpc>
              <a:spcBef>
                <a:spcPts val="600"/>
              </a:spcBef>
              <a:spcAft>
                <a:spcPts val="600"/>
              </a:spcAft>
            </a:pPr>
            <a:r>
              <a:rPr lang="en-US" dirty="0"/>
              <a:t>Medicare provides health care coverage to individuals who are age 65 and above; or under age 65 with certain disabilities, or individuals of any age who have End Stage Renal Disease (ESRD).</a:t>
            </a:r>
          </a:p>
          <a:p>
            <a:pPr>
              <a:lnSpc>
                <a:spcPct val="120000"/>
              </a:lnSpc>
              <a:spcBef>
                <a:spcPts val="600"/>
              </a:spcBef>
              <a:spcAft>
                <a:spcPts val="600"/>
              </a:spcAft>
            </a:pPr>
            <a:r>
              <a:rPr lang="en-US" dirty="0"/>
              <a:t>It is made up of Parts A, B, C and D.</a:t>
            </a:r>
          </a:p>
          <a:p>
            <a:pPr>
              <a:lnSpc>
                <a:spcPct val="120000"/>
              </a:lnSpc>
              <a:spcBef>
                <a:spcPts val="600"/>
              </a:spcBef>
              <a:spcAft>
                <a:spcPts val="600"/>
              </a:spcAft>
            </a:pPr>
            <a:r>
              <a:rPr lang="en-US" dirty="0"/>
              <a:t>Parts A and B make up what is known as “Original Medicare.” You are responsible for Part A and/or Part B cost sharing, which includes premiums, deductibles, coinsurances and prescription drug costs.</a:t>
            </a:r>
          </a:p>
        </p:txBody>
      </p:sp>
      <p:sp>
        <p:nvSpPr>
          <p:cNvPr id="4" name="Slide Number Placeholder 3"/>
          <p:cNvSpPr>
            <a:spLocks noGrp="1"/>
          </p:cNvSpPr>
          <p:nvPr>
            <p:ph type="sldNum" sz="quarter" idx="12"/>
          </p:nvPr>
        </p:nvSpPr>
        <p:spPr/>
        <p:txBody>
          <a:bodyPr/>
          <a:lstStyle/>
          <a:p>
            <a:fld id="{E2C2FAA9-77D4-4F50-AEC8-BEAD4B9F8D52}" type="slidenum">
              <a:rPr lang="en-US" smtClean="0"/>
              <a:pPr/>
              <a:t>3</a:t>
            </a:fld>
            <a:endParaRPr lang="en-US"/>
          </a:p>
        </p:txBody>
      </p:sp>
    </p:spTree>
    <p:extLst>
      <p:ext uri="{BB962C8B-B14F-4D97-AF65-F5344CB8AC3E}">
        <p14:creationId xmlns:p14="http://schemas.microsoft.com/office/powerpoint/2010/main" val="3848784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0091CC"/>
                </a:solidFill>
              </a:rPr>
              <a:t>How and when do I enroll in the Medicare program?</a:t>
            </a:r>
          </a:p>
        </p:txBody>
      </p:sp>
      <p:sp>
        <p:nvSpPr>
          <p:cNvPr id="3" name="Content Placeholder 2"/>
          <p:cNvSpPr>
            <a:spLocks noGrp="1"/>
          </p:cNvSpPr>
          <p:nvPr>
            <p:ph idx="1"/>
          </p:nvPr>
        </p:nvSpPr>
        <p:spPr>
          <a:xfrm>
            <a:off x="304800" y="1676400"/>
            <a:ext cx="8229600" cy="4985980"/>
          </a:xfrm>
        </p:spPr>
        <p:txBody>
          <a:bodyPr>
            <a:normAutofit fontScale="92500" lnSpcReduction="10000"/>
          </a:bodyPr>
          <a:lstStyle/>
          <a:p>
            <a:pPr>
              <a:lnSpc>
                <a:spcPct val="120000"/>
              </a:lnSpc>
              <a:spcBef>
                <a:spcPts val="600"/>
              </a:spcBef>
              <a:spcAft>
                <a:spcPts val="600"/>
              </a:spcAft>
              <a:buSzPct val="75000"/>
              <a:defRPr/>
            </a:pPr>
            <a:r>
              <a:rPr lang="en-US" sz="2000" dirty="0"/>
              <a:t>Enrollment in Part A and Part B is automatic if you are already receiving Social Security benefits prior to your 65th birthday.</a:t>
            </a:r>
          </a:p>
          <a:p>
            <a:pPr>
              <a:lnSpc>
                <a:spcPct val="120000"/>
              </a:lnSpc>
              <a:spcBef>
                <a:spcPts val="600"/>
              </a:spcBef>
              <a:spcAft>
                <a:spcPts val="600"/>
              </a:spcAft>
              <a:buSzPct val="75000"/>
              <a:defRPr/>
            </a:pPr>
            <a:r>
              <a:rPr lang="en-US" sz="2000" dirty="0"/>
              <a:t>If you are not automatically enrolled in Part A and Part B prior to your 65th birthday – you can enroll during the 7-month window around your 65th birthday. This is known as the Initial Coverage Election Period (ICEP).</a:t>
            </a:r>
          </a:p>
          <a:p>
            <a:pPr>
              <a:lnSpc>
                <a:spcPct val="120000"/>
              </a:lnSpc>
              <a:spcBef>
                <a:spcPts val="600"/>
              </a:spcBef>
              <a:spcAft>
                <a:spcPts val="600"/>
              </a:spcAft>
              <a:buSzPct val="75000"/>
              <a:defRPr/>
            </a:pPr>
            <a:r>
              <a:rPr lang="en-US" sz="2000" dirty="0"/>
              <a:t>Enrollment in Part A and Part B is done through the Social Security Administration. This is known as “Original Medicare.” This enrollment must be done before you can enroll in any Medicare Supplement plan, Part D Prescription Drug plan, or Part C Medicare Advantage plan.</a:t>
            </a:r>
          </a:p>
          <a:p>
            <a:pPr>
              <a:lnSpc>
                <a:spcPct val="120000"/>
              </a:lnSpc>
              <a:spcBef>
                <a:spcPts val="600"/>
              </a:spcBef>
              <a:spcAft>
                <a:spcPts val="600"/>
              </a:spcAft>
              <a:buSzPct val="75000"/>
              <a:defRPr/>
            </a:pPr>
            <a:r>
              <a:rPr lang="en-US" sz="2000" dirty="0"/>
              <a:t>Generally, you should also enroll in a Part D prescription drug plan during the 7-month window around your 65th birthday. This is known as the Initial Enrollment Period (IEP) for Part D. Enrollment in Part D is done through a private insurance company that is contracted with the government.</a:t>
            </a:r>
          </a:p>
        </p:txBody>
      </p:sp>
      <p:sp>
        <p:nvSpPr>
          <p:cNvPr id="4" name="Slide Number Placeholder 3"/>
          <p:cNvSpPr>
            <a:spLocks noGrp="1"/>
          </p:cNvSpPr>
          <p:nvPr>
            <p:ph type="sldNum" sz="quarter" idx="12"/>
          </p:nvPr>
        </p:nvSpPr>
        <p:spPr/>
        <p:txBody>
          <a:bodyPr/>
          <a:lstStyle/>
          <a:p>
            <a:fld id="{E2C2FAA9-77D4-4F50-AEC8-BEAD4B9F8D52}" type="slidenum">
              <a:rPr lang="en-US" smtClean="0"/>
              <a:pPr/>
              <a:t>4</a:t>
            </a:fld>
            <a:endParaRPr lang="en-US"/>
          </a:p>
        </p:txBody>
      </p:sp>
    </p:spTree>
    <p:extLst>
      <p:ext uri="{BB962C8B-B14F-4D97-AF65-F5344CB8AC3E}">
        <p14:creationId xmlns:p14="http://schemas.microsoft.com/office/powerpoint/2010/main" val="40671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0091CC"/>
                </a:solidFill>
              </a:rPr>
              <a:t>Initial Coverage Election Period (ICEP)</a:t>
            </a:r>
          </a:p>
        </p:txBody>
      </p:sp>
      <p:sp>
        <p:nvSpPr>
          <p:cNvPr id="4" name="Slide Number Placeholder 3"/>
          <p:cNvSpPr>
            <a:spLocks noGrp="1"/>
          </p:cNvSpPr>
          <p:nvPr>
            <p:ph type="sldNum" sz="quarter" idx="12"/>
          </p:nvPr>
        </p:nvSpPr>
        <p:spPr/>
        <p:txBody>
          <a:bodyPr/>
          <a:lstStyle/>
          <a:p>
            <a:fld id="{E2C2FAA9-77D4-4F50-AEC8-BEAD4B9F8D52}" type="slidenum">
              <a:rPr lang="en-US" smtClean="0"/>
              <a:pPr/>
              <a:t>5</a:t>
            </a:fld>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524000"/>
            <a:ext cx="8229600" cy="2295625"/>
          </a:xfrm>
          <a:prstGeom prst="rect">
            <a:avLst/>
          </a:prstGeom>
        </p:spPr>
      </p:pic>
      <p:sp>
        <p:nvSpPr>
          <p:cNvPr id="6" name="TextBox 5"/>
          <p:cNvSpPr txBox="1"/>
          <p:nvPr/>
        </p:nvSpPr>
        <p:spPr>
          <a:xfrm>
            <a:off x="343211" y="4038600"/>
            <a:ext cx="8285537" cy="2286000"/>
          </a:xfrm>
          <a:prstGeom prst="rect">
            <a:avLst/>
          </a:prstGeom>
          <a:noFill/>
        </p:spPr>
        <p:txBody>
          <a:bodyPr wrap="square" rtlCol="0">
            <a:normAutofit lnSpcReduction="10000"/>
          </a:bodyPr>
          <a:lstStyle/>
          <a:p>
            <a:pPr>
              <a:lnSpc>
                <a:spcPct val="120000"/>
              </a:lnSpc>
            </a:pPr>
            <a:r>
              <a:rPr lang="en-US" dirty="0"/>
              <a:t>Your initial </a:t>
            </a:r>
            <a:r>
              <a:rPr lang="en-US" b="1" dirty="0"/>
              <a:t>Medicare Effective Date</a:t>
            </a:r>
            <a:r>
              <a:rPr lang="en-US" dirty="0"/>
              <a:t> will be the first of the month in which your 65</a:t>
            </a:r>
            <a:r>
              <a:rPr lang="en-US" baseline="30000" dirty="0"/>
              <a:t>th</a:t>
            </a:r>
            <a:r>
              <a:rPr lang="en-US" dirty="0"/>
              <a:t> birthday occurs, as long as you enroll prior to that date. If your birthday occurs on the first day of a month, your Medicare effective date will be the first of the month </a:t>
            </a:r>
            <a:r>
              <a:rPr lang="en-US" b="1" dirty="0"/>
              <a:t>prior to</a:t>
            </a:r>
            <a:r>
              <a:rPr lang="en-US" dirty="0"/>
              <a:t> the month in which your 65</a:t>
            </a:r>
            <a:r>
              <a:rPr lang="en-US" baseline="30000" dirty="0"/>
              <a:t>th</a:t>
            </a:r>
            <a:r>
              <a:rPr lang="en-US" dirty="0"/>
              <a:t> birthday occurs. If you enroll during or after the month in which your 65</a:t>
            </a:r>
            <a:r>
              <a:rPr lang="en-US" baseline="30000" dirty="0"/>
              <a:t>th</a:t>
            </a:r>
            <a:r>
              <a:rPr lang="en-US" dirty="0"/>
              <a:t> birthday occurs, your Medicare effective date will be the first of the month following the month in which you apply. You can have different effective dates for Part A, Part B and Part D.</a:t>
            </a:r>
            <a:endParaRPr lang="en-US" b="1" dirty="0"/>
          </a:p>
        </p:txBody>
      </p:sp>
    </p:spTree>
    <p:extLst>
      <p:ext uri="{BB962C8B-B14F-4D97-AF65-F5344CB8AC3E}">
        <p14:creationId xmlns:p14="http://schemas.microsoft.com/office/powerpoint/2010/main" val="58166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dirty="0">
                <a:solidFill>
                  <a:srgbClr val="0091CC"/>
                </a:solidFill>
              </a:rPr>
              <a:t>When should I enroll in Medicare Part A?</a:t>
            </a: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lnSpc>
                <a:spcPct val="120000"/>
              </a:lnSpc>
              <a:spcBef>
                <a:spcPts val="600"/>
              </a:spcBef>
              <a:spcAft>
                <a:spcPts val="600"/>
              </a:spcAft>
            </a:pPr>
            <a:r>
              <a:rPr lang="en-US" b="1" dirty="0"/>
              <a:t>Everyone should enroll in Medicare Part A as soon as you are eligible.</a:t>
            </a:r>
          </a:p>
          <a:p>
            <a:pPr lvl="1">
              <a:lnSpc>
                <a:spcPct val="120000"/>
              </a:lnSpc>
              <a:spcBef>
                <a:spcPts val="600"/>
              </a:spcBef>
              <a:spcAft>
                <a:spcPts val="600"/>
              </a:spcAft>
            </a:pPr>
            <a:r>
              <a:rPr lang="en-US" dirty="0"/>
              <a:t>Part A can act as a secondary payer even if you are still actively employed with commercial group benefits.</a:t>
            </a:r>
          </a:p>
          <a:p>
            <a:pPr lvl="1">
              <a:lnSpc>
                <a:spcPct val="120000"/>
              </a:lnSpc>
              <a:spcBef>
                <a:spcPts val="600"/>
              </a:spcBef>
              <a:spcAft>
                <a:spcPts val="600"/>
              </a:spcAft>
            </a:pPr>
            <a:r>
              <a:rPr lang="en-US" dirty="0"/>
              <a:t>If you worked 40 quarters of Medicare-credited employment, you are automatically entitled to Part A. Most people are entitled to Part A without any monthly premium.</a:t>
            </a:r>
          </a:p>
          <a:p>
            <a:pPr lvl="1">
              <a:lnSpc>
                <a:spcPct val="120000"/>
              </a:lnSpc>
              <a:spcBef>
                <a:spcPts val="600"/>
              </a:spcBef>
              <a:spcAft>
                <a:spcPts val="600"/>
              </a:spcAft>
            </a:pPr>
            <a:r>
              <a:rPr lang="en-US" dirty="0"/>
              <a:t>In many cases, beneficiaries with less than 40 quarters of Medicare-credited employment may purchase Part A for a monthly premium. This premium amount will vary depending on the number of quarters of Medicare-credited employment you have. Contact the Social Security Administration for details.</a:t>
            </a:r>
          </a:p>
        </p:txBody>
      </p:sp>
      <p:sp>
        <p:nvSpPr>
          <p:cNvPr id="4" name="Slide Number Placeholder 3"/>
          <p:cNvSpPr>
            <a:spLocks noGrp="1"/>
          </p:cNvSpPr>
          <p:nvPr>
            <p:ph type="sldNum" sz="quarter" idx="12"/>
          </p:nvPr>
        </p:nvSpPr>
        <p:spPr/>
        <p:txBody>
          <a:bodyPr/>
          <a:lstStyle/>
          <a:p>
            <a:fld id="{E2C2FAA9-77D4-4F50-AEC8-BEAD4B9F8D52}" type="slidenum">
              <a:rPr lang="en-US" smtClean="0"/>
              <a:pPr/>
              <a:t>6</a:t>
            </a:fld>
            <a:endParaRPr lang="en-US"/>
          </a:p>
        </p:txBody>
      </p:sp>
    </p:spTree>
    <p:extLst>
      <p:ext uri="{BB962C8B-B14F-4D97-AF65-F5344CB8AC3E}">
        <p14:creationId xmlns:p14="http://schemas.microsoft.com/office/powerpoint/2010/main" val="247026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dirty="0">
                <a:solidFill>
                  <a:srgbClr val="0091CC"/>
                </a:solidFill>
              </a:rPr>
              <a:t>When should I enroll in Medicare Part B?</a:t>
            </a:r>
          </a:p>
        </p:txBody>
      </p:sp>
      <p:sp>
        <p:nvSpPr>
          <p:cNvPr id="3" name="Content Placeholder 2"/>
          <p:cNvSpPr>
            <a:spLocks noGrp="1"/>
          </p:cNvSpPr>
          <p:nvPr>
            <p:ph idx="1"/>
          </p:nvPr>
        </p:nvSpPr>
        <p:spPr>
          <a:xfrm>
            <a:off x="457200" y="1600200"/>
            <a:ext cx="8229600" cy="4525963"/>
          </a:xfrm>
        </p:spPr>
        <p:txBody>
          <a:bodyPr>
            <a:normAutofit fontScale="62500" lnSpcReduction="20000"/>
          </a:bodyPr>
          <a:lstStyle/>
          <a:p>
            <a:pPr>
              <a:lnSpc>
                <a:spcPct val="120000"/>
              </a:lnSpc>
              <a:spcBef>
                <a:spcPts val="600"/>
              </a:spcBef>
              <a:spcAft>
                <a:spcPts val="600"/>
              </a:spcAft>
            </a:pPr>
            <a:r>
              <a:rPr lang="en-US" b="1" dirty="0"/>
              <a:t>You should enroll in Medicare Part B as soon as you are eligible if you are not actively working, have no other coverage, or are enrolled in a </a:t>
            </a:r>
            <a:r>
              <a:rPr lang="en-US" b="1" i="1" dirty="0"/>
              <a:t>Retiree</a:t>
            </a:r>
            <a:r>
              <a:rPr lang="en-US" b="1" dirty="0"/>
              <a:t> health plan or COBRA. </a:t>
            </a:r>
          </a:p>
          <a:p>
            <a:pPr lvl="1">
              <a:lnSpc>
                <a:spcPct val="120000"/>
              </a:lnSpc>
              <a:spcBef>
                <a:spcPts val="600"/>
              </a:spcBef>
              <a:spcAft>
                <a:spcPts val="600"/>
              </a:spcAft>
            </a:pPr>
            <a:r>
              <a:rPr lang="en-US" dirty="0"/>
              <a:t>These types of coverage do not count as current employer coverage and you may be charged a Part B late-enrollment penalty if you do not enroll when you are first eligible. If a penalty is imposed by Medicare, you must continue to pay this penalty as long as you have Medicare Part B.</a:t>
            </a:r>
          </a:p>
          <a:p>
            <a:pPr lvl="1">
              <a:lnSpc>
                <a:spcPct val="120000"/>
              </a:lnSpc>
              <a:spcBef>
                <a:spcPts val="600"/>
              </a:spcBef>
              <a:spcAft>
                <a:spcPts val="600"/>
              </a:spcAft>
            </a:pPr>
            <a:r>
              <a:rPr lang="en-US" dirty="0"/>
              <a:t>If you are still actively working, you may delay enrolling in Part B without penalty, until you leave the active-employee commercial group health plan.</a:t>
            </a:r>
          </a:p>
          <a:p>
            <a:pPr lvl="1">
              <a:lnSpc>
                <a:spcPct val="120000"/>
              </a:lnSpc>
              <a:spcBef>
                <a:spcPts val="600"/>
              </a:spcBef>
              <a:spcAft>
                <a:spcPts val="600"/>
              </a:spcAft>
            </a:pPr>
            <a:r>
              <a:rPr lang="en-US" dirty="0"/>
              <a:t>Part B has a monthly premium that is paid to the government. Many Medicare beneficiaries elect to have the Part B premium deducted directly from their monthly Social Security check. The 2021 monthly standard Part B premium is $148.50. High-Income earners may pay more.</a:t>
            </a:r>
          </a:p>
        </p:txBody>
      </p:sp>
      <p:sp>
        <p:nvSpPr>
          <p:cNvPr id="4" name="Slide Number Placeholder 3"/>
          <p:cNvSpPr>
            <a:spLocks noGrp="1"/>
          </p:cNvSpPr>
          <p:nvPr>
            <p:ph type="sldNum" sz="quarter" idx="12"/>
          </p:nvPr>
        </p:nvSpPr>
        <p:spPr/>
        <p:txBody>
          <a:bodyPr/>
          <a:lstStyle/>
          <a:p>
            <a:fld id="{E2C2FAA9-77D4-4F50-AEC8-BEAD4B9F8D52}" type="slidenum">
              <a:rPr lang="en-US" smtClean="0"/>
              <a:pPr/>
              <a:t>7</a:t>
            </a:fld>
            <a:endParaRPr lang="en-US"/>
          </a:p>
        </p:txBody>
      </p:sp>
    </p:spTree>
    <p:extLst>
      <p:ext uri="{BB962C8B-B14F-4D97-AF65-F5344CB8AC3E}">
        <p14:creationId xmlns:p14="http://schemas.microsoft.com/office/powerpoint/2010/main" val="786020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a:solidFill>
                  <a:srgbClr val="0091CC"/>
                </a:solidFill>
              </a:rPr>
              <a:t>Medicare Part B Premiums for High-Income Earners for </a:t>
            </a:r>
            <a:br>
              <a:rPr lang="en-US" sz="2400" dirty="0">
                <a:solidFill>
                  <a:srgbClr val="0091CC"/>
                </a:solidFill>
              </a:rPr>
            </a:br>
            <a:r>
              <a:rPr lang="en-US" sz="2400" dirty="0">
                <a:solidFill>
                  <a:srgbClr val="0091CC"/>
                </a:solidFill>
              </a:rPr>
              <a:t>Calendar Year 2021* Income-Related Medicare Adjustment Amounts (IRMAA)</a:t>
            </a:r>
          </a:p>
        </p:txBody>
      </p:sp>
      <p:sp>
        <p:nvSpPr>
          <p:cNvPr id="4" name="Slide Number Placeholder 3"/>
          <p:cNvSpPr>
            <a:spLocks noGrp="1"/>
          </p:cNvSpPr>
          <p:nvPr>
            <p:ph type="sldNum" sz="quarter" idx="12"/>
          </p:nvPr>
        </p:nvSpPr>
        <p:spPr/>
        <p:txBody>
          <a:bodyPr/>
          <a:lstStyle/>
          <a:p>
            <a:fld id="{E2C2FAA9-77D4-4F50-AEC8-BEAD4B9F8D52}" type="slidenum">
              <a:rPr lang="en-US" smtClean="0"/>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88287212"/>
              </p:ext>
            </p:extLst>
          </p:nvPr>
        </p:nvGraphicFramePr>
        <p:xfrm>
          <a:off x="838198" y="1676400"/>
          <a:ext cx="7467602" cy="3942080"/>
        </p:xfrm>
        <a:graphic>
          <a:graphicData uri="http://schemas.openxmlformats.org/drawingml/2006/table">
            <a:tbl>
              <a:tblPr firstRow="1" bandRow="1">
                <a:tableStyleId>{5C22544A-7EE6-4342-B048-85BDC9FD1C3A}</a:tableStyleId>
              </a:tblPr>
              <a:tblGrid>
                <a:gridCol w="3084444">
                  <a:extLst>
                    <a:ext uri="{9D8B030D-6E8A-4147-A177-3AD203B41FA5}">
                      <a16:colId xmlns:a16="http://schemas.microsoft.com/office/drawing/2014/main" val="20000"/>
                    </a:ext>
                  </a:extLst>
                </a:gridCol>
                <a:gridCol w="3084444">
                  <a:extLst>
                    <a:ext uri="{9D8B030D-6E8A-4147-A177-3AD203B41FA5}">
                      <a16:colId xmlns:a16="http://schemas.microsoft.com/office/drawing/2014/main" val="20001"/>
                    </a:ext>
                  </a:extLst>
                </a:gridCol>
                <a:gridCol w="1298714">
                  <a:extLst>
                    <a:ext uri="{9D8B030D-6E8A-4147-A177-3AD203B41FA5}">
                      <a16:colId xmlns:a16="http://schemas.microsoft.com/office/drawing/2014/main" val="20002"/>
                    </a:ext>
                  </a:extLst>
                </a:gridCol>
              </a:tblGrid>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rPr>
                        <a:t>Based on 2019 yearly income filed to 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hMerge="1">
                  <a:txBody>
                    <a:bodyPr/>
                    <a:lstStyle/>
                    <a:p>
                      <a:endParaRPr lang="en-US" dirty="0"/>
                    </a:p>
                  </a:txBody>
                  <a:tcPr>
                    <a:solidFill>
                      <a:schemeClr val="accent1">
                        <a:lumMod val="20000"/>
                        <a:lumOff val="80000"/>
                      </a:schemeClr>
                    </a:solidFill>
                  </a:tcPr>
                </a:tc>
                <a:tc hMerge="1">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10000"/>
                  </a:ext>
                </a:extLst>
              </a:tr>
              <a:tr h="370840">
                <a:tc>
                  <a:txBody>
                    <a:bodyPr/>
                    <a:lstStyle/>
                    <a:p>
                      <a:r>
                        <a:rPr lang="en-US" u="sng" dirty="0"/>
                        <a:t>If You Filed Individual Tax Return and your income was:</a:t>
                      </a:r>
                    </a:p>
                  </a:txBody>
                  <a:tcPr>
                    <a:lnL w="12700" cap="flat" cmpd="sng" algn="ctr">
                      <a:solidFill>
                        <a:schemeClr val="tx1"/>
                      </a:solidFill>
                      <a:prstDash val="solid"/>
                      <a:round/>
                      <a:headEnd type="none" w="med" len="med"/>
                      <a:tailEnd type="none" w="med" len="med"/>
                    </a:lnL>
                  </a:tcPr>
                </a:tc>
                <a:tc>
                  <a:txBody>
                    <a:bodyPr/>
                    <a:lstStyle/>
                    <a:p>
                      <a:r>
                        <a:rPr lang="en-US" u="sng" dirty="0"/>
                        <a:t>If You Filed Joint</a:t>
                      </a:r>
                      <a:r>
                        <a:rPr lang="en-US" u="sng" baseline="0" dirty="0"/>
                        <a:t> Tax Return and your income was:</a:t>
                      </a:r>
                      <a:endParaRPr lang="en-US" u="sng" dirty="0"/>
                    </a:p>
                  </a:txBody>
                  <a:tcPr/>
                </a:tc>
                <a:tc>
                  <a:txBody>
                    <a:bodyPr/>
                    <a:lstStyle/>
                    <a:p>
                      <a:r>
                        <a:rPr lang="en-US" u="sng" dirty="0"/>
                        <a:t>You Pay</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70840">
                <a:tc>
                  <a:txBody>
                    <a:bodyPr/>
                    <a:lstStyle/>
                    <a:p>
                      <a:r>
                        <a:rPr lang="en-US" dirty="0"/>
                        <a:t>above $88,000 up to $111,000</a:t>
                      </a: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above $176,000 up to $222,000</a:t>
                      </a:r>
                      <a:endParaRPr lang="en-US" dirty="0"/>
                    </a:p>
                  </a:txBody>
                  <a:tcPr/>
                </a:tc>
                <a:tc>
                  <a:txBody>
                    <a:bodyPr/>
                    <a:lstStyle/>
                    <a:p>
                      <a:r>
                        <a:rPr lang="en-US" dirty="0"/>
                        <a:t>$</a:t>
                      </a:r>
                      <a:r>
                        <a:rPr lang="en-US" sz="1800" b="0" i="0" u="none" strike="noStrike" kern="1200" dirty="0">
                          <a:solidFill>
                            <a:schemeClr val="dk1"/>
                          </a:solidFill>
                          <a:effectLst/>
                          <a:latin typeface="+mn-lt"/>
                          <a:ea typeface="+mn-ea"/>
                          <a:cs typeface="+mn-cs"/>
                        </a:rPr>
                        <a:t>207.90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$111,000 up to $138,000</a:t>
                      </a: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above $222,000 up to $276,000</a:t>
                      </a:r>
                      <a:endParaRPr lang="en-US" dirty="0"/>
                    </a:p>
                  </a:txBody>
                  <a:tcPr/>
                </a:tc>
                <a:tc>
                  <a:txBody>
                    <a:bodyPr/>
                    <a:lstStyle/>
                    <a:p>
                      <a:r>
                        <a:rPr lang="en-US" dirty="0"/>
                        <a:t>$</a:t>
                      </a:r>
                      <a:r>
                        <a:rPr lang="en-US" sz="1800" b="0" i="0" u="none" strike="noStrike" kern="1200" dirty="0">
                          <a:solidFill>
                            <a:schemeClr val="dk1"/>
                          </a:solidFill>
                          <a:effectLst/>
                          <a:latin typeface="+mn-lt"/>
                          <a:ea typeface="+mn-ea"/>
                          <a:cs typeface="+mn-cs"/>
                        </a:rPr>
                        <a:t>297.00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$138,000 up to $165,000</a:t>
                      </a: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above $276,000 up to $330,000</a:t>
                      </a:r>
                      <a:endParaRPr lang="en-US" dirty="0"/>
                    </a:p>
                  </a:txBody>
                  <a:tcPr/>
                </a:tc>
                <a:tc>
                  <a:txBody>
                    <a:bodyPr/>
                    <a:lstStyle/>
                    <a:p>
                      <a:r>
                        <a:rPr lang="en-US" dirty="0"/>
                        <a:t>$</a:t>
                      </a:r>
                      <a:r>
                        <a:rPr lang="en-US" sz="1800" b="0" i="0" u="none" strike="noStrike" kern="1200" dirty="0">
                          <a:solidFill>
                            <a:schemeClr val="dk1"/>
                          </a:solidFill>
                          <a:effectLst/>
                          <a:latin typeface="+mn-lt"/>
                          <a:ea typeface="+mn-ea"/>
                          <a:cs typeface="+mn-cs"/>
                        </a:rPr>
                        <a:t>386.10</a:t>
                      </a:r>
                      <a:r>
                        <a:rPr lang="en-US" dirty="0"/>
                        <a:t> </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$166,000 up to $500,000</a:t>
                      </a: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above $330,000 and less than $750,000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r>
                        <a:rPr lang="en-US" sz="1800" b="0" i="0" u="none" strike="noStrike" kern="1200" dirty="0">
                          <a:solidFill>
                            <a:schemeClr val="dk1"/>
                          </a:solidFill>
                          <a:effectLst/>
                          <a:latin typeface="+mn-lt"/>
                          <a:ea typeface="+mn-ea"/>
                          <a:cs typeface="+mn-cs"/>
                        </a:rPr>
                        <a:t>475.20</a:t>
                      </a:r>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above $500,000</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$750,000 and above</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a:t>
                      </a:r>
                      <a:r>
                        <a:rPr lang="en-US" sz="1800" b="0" i="0" u="none" strike="noStrike" kern="1200" dirty="0">
                          <a:solidFill>
                            <a:schemeClr val="dk1"/>
                          </a:solidFill>
                          <a:effectLst/>
                          <a:latin typeface="+mn-lt"/>
                          <a:ea typeface="+mn-ea"/>
                          <a:cs typeface="+mn-cs"/>
                        </a:rPr>
                        <a:t>504.90</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TextBox 6"/>
          <p:cNvSpPr txBox="1"/>
          <p:nvPr/>
        </p:nvSpPr>
        <p:spPr>
          <a:xfrm>
            <a:off x="914400" y="5867400"/>
            <a:ext cx="4953000" cy="276999"/>
          </a:xfrm>
          <a:prstGeom prst="rect">
            <a:avLst/>
          </a:prstGeom>
          <a:noFill/>
        </p:spPr>
        <p:txBody>
          <a:bodyPr wrap="square" rtlCol="0">
            <a:spAutoFit/>
          </a:bodyPr>
          <a:lstStyle/>
          <a:p>
            <a:r>
              <a:rPr lang="en-US" sz="1200" dirty="0"/>
              <a:t>*2022 amounts not yet released by CMS.</a:t>
            </a:r>
          </a:p>
        </p:txBody>
      </p:sp>
    </p:spTree>
    <p:extLst>
      <p:ext uri="{BB962C8B-B14F-4D97-AF65-F5344CB8AC3E}">
        <p14:creationId xmlns:p14="http://schemas.microsoft.com/office/powerpoint/2010/main" val="3641638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91CC"/>
                </a:solidFill>
              </a:rPr>
              <a:t>Exploring Original Medicare</a:t>
            </a:r>
          </a:p>
        </p:txBody>
      </p:sp>
      <p:sp>
        <p:nvSpPr>
          <p:cNvPr id="4" name="Slide Number Placeholder 3"/>
          <p:cNvSpPr>
            <a:spLocks noGrp="1"/>
          </p:cNvSpPr>
          <p:nvPr>
            <p:ph type="sldNum" sz="quarter" idx="12"/>
          </p:nvPr>
        </p:nvSpPr>
        <p:spPr/>
        <p:txBody>
          <a:bodyPr/>
          <a:lstStyle/>
          <a:p>
            <a:fld id="{E2C2FAA9-77D4-4F50-AEC8-BEAD4B9F8D52}" type="slidenum">
              <a:rPr lang="en-US" smtClean="0"/>
              <a:pPr/>
              <a:t>9</a:t>
            </a:fld>
            <a:endParaRPr lang="en-US"/>
          </a:p>
        </p:txBody>
      </p:sp>
      <p:grpSp>
        <p:nvGrpSpPr>
          <p:cNvPr id="41" name="Group 40"/>
          <p:cNvGrpSpPr/>
          <p:nvPr/>
        </p:nvGrpSpPr>
        <p:grpSpPr>
          <a:xfrm>
            <a:off x="591339" y="1777394"/>
            <a:ext cx="3218661" cy="3734397"/>
            <a:chOff x="277167" y="1889252"/>
            <a:chExt cx="2837661" cy="3292348"/>
          </a:xfrm>
        </p:grpSpPr>
        <p:sp>
          <p:nvSpPr>
            <p:cNvPr id="27" name="Oval 26"/>
            <p:cNvSpPr/>
            <p:nvPr/>
          </p:nvSpPr>
          <p:spPr bwMode="auto">
            <a:xfrm>
              <a:off x="442540" y="2036319"/>
              <a:ext cx="2454347" cy="3145281"/>
            </a:xfrm>
            <a:prstGeom prst="ellipse">
              <a:avLst/>
            </a:prstGeom>
            <a:solidFill>
              <a:schemeClr val="tx2">
                <a:lumMod val="75000"/>
              </a:schemeClr>
            </a:solidFill>
            <a:ln w="28575">
              <a:solidFill>
                <a:schemeClr val="bg1"/>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2" charset="0"/>
                <a:ea typeface="ＭＳ Ｐゴシック" pitchFamily="-112" charset="-128"/>
                <a:cs typeface="ＭＳ Ｐゴシック" pitchFamily="-112" charset="-128"/>
              </a:endParaRPr>
            </a:p>
          </p:txBody>
        </p:sp>
        <p:grpSp>
          <p:nvGrpSpPr>
            <p:cNvPr id="28" name="Group 27"/>
            <p:cNvGrpSpPr/>
            <p:nvPr/>
          </p:nvGrpSpPr>
          <p:grpSpPr>
            <a:xfrm>
              <a:off x="277167" y="2527761"/>
              <a:ext cx="1362228" cy="2208060"/>
              <a:chOff x="694092" y="1694286"/>
              <a:chExt cx="1331259" cy="2174433"/>
            </a:xfrm>
          </p:grpSpPr>
          <p:grpSp>
            <p:nvGrpSpPr>
              <p:cNvPr id="36" name="Group 35"/>
              <p:cNvGrpSpPr/>
              <p:nvPr/>
            </p:nvGrpSpPr>
            <p:grpSpPr>
              <a:xfrm>
                <a:off x="694092" y="1753127"/>
                <a:ext cx="1331259" cy="2115592"/>
                <a:chOff x="788222" y="1730206"/>
                <a:chExt cx="1331259" cy="1819572"/>
              </a:xfrm>
            </p:grpSpPr>
            <p:sp>
              <p:nvSpPr>
                <p:cNvPr id="39" name="Rounded Rectangle 38"/>
                <p:cNvSpPr/>
                <p:nvPr/>
              </p:nvSpPr>
              <p:spPr bwMode="auto">
                <a:xfrm>
                  <a:off x="788222" y="1730206"/>
                  <a:ext cx="1331259" cy="1819572"/>
                </a:xfrm>
                <a:prstGeom prst="roundRect">
                  <a:avLst/>
                </a:prstGeom>
                <a:gradFill flip="none" rotWithShape="1">
                  <a:gsLst>
                    <a:gs pos="10000">
                      <a:srgbClr val="EFFBFF"/>
                    </a:gs>
                    <a:gs pos="0">
                      <a:srgbClr val="ABFBFD"/>
                    </a:gs>
                    <a:gs pos="100000">
                      <a:schemeClr val="accent1">
                        <a:tint val="23500"/>
                        <a:satMod val="160000"/>
                      </a:schemeClr>
                    </a:gs>
                  </a:gsLst>
                  <a:path path="circle">
                    <a:fillToRect l="100000" t="100000"/>
                  </a:path>
                  <a:tileRect r="-100000" b="-100000"/>
                </a:gradFill>
                <a:ln w="127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2" charset="0"/>
                    <a:ea typeface="ＭＳ Ｐゴシック" pitchFamily="-112" charset="-128"/>
                    <a:cs typeface="ＭＳ Ｐゴシック" pitchFamily="-112" charset="-128"/>
                  </a:endParaRPr>
                </a:p>
              </p:txBody>
            </p:sp>
            <p:sp>
              <p:nvSpPr>
                <p:cNvPr id="40" name="TextBox 39"/>
                <p:cNvSpPr txBox="1"/>
                <p:nvPr/>
              </p:nvSpPr>
              <p:spPr>
                <a:xfrm>
                  <a:off x="788222" y="2255938"/>
                  <a:ext cx="1331259" cy="1120925"/>
                </a:xfrm>
                <a:prstGeom prst="rect">
                  <a:avLst/>
                </a:prstGeom>
                <a:noFill/>
                <a:ln w="28575">
                  <a:noFill/>
                </a:ln>
              </p:spPr>
              <p:txBody>
                <a:bodyPr wrap="square" rtlCol="0">
                  <a:spAutoFit/>
                </a:bodyPr>
                <a:lstStyle/>
                <a:p>
                  <a:pPr algn="ctr"/>
                  <a:endParaRPr lang="en-US" sz="1400" dirty="0"/>
                </a:p>
                <a:p>
                  <a:pPr algn="ctr"/>
                  <a:endParaRPr lang="en-US" sz="1400" dirty="0"/>
                </a:p>
                <a:p>
                  <a:pPr algn="ctr"/>
                  <a:endParaRPr lang="en-US" sz="1400" dirty="0"/>
                </a:p>
                <a:p>
                  <a:pPr algn="ctr"/>
                  <a:endParaRPr lang="en-US" sz="1400" dirty="0"/>
                </a:p>
                <a:p>
                  <a:pPr algn="ctr"/>
                  <a:r>
                    <a:rPr lang="en-US" sz="1100" b="1" dirty="0"/>
                    <a:t>Hospital/Inpatient Coverage</a:t>
                  </a:r>
                </a:p>
              </p:txBody>
            </p:sp>
          </p:grpSp>
          <p:sp>
            <p:nvSpPr>
              <p:cNvPr id="37" name="Rectangle 36"/>
              <p:cNvSpPr/>
              <p:nvPr/>
            </p:nvSpPr>
            <p:spPr>
              <a:xfrm>
                <a:off x="855705" y="2079584"/>
                <a:ext cx="1008032" cy="923330"/>
              </a:xfrm>
              <a:prstGeom prst="rect">
                <a:avLst/>
              </a:prstGeom>
              <a:noFill/>
              <a:ln w="28575">
                <a:noFill/>
              </a:ln>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a:t>
                </a:r>
              </a:p>
            </p:txBody>
          </p:sp>
          <p:sp>
            <p:nvSpPr>
              <p:cNvPr id="38" name="Rectangle 37"/>
              <p:cNvSpPr/>
              <p:nvPr/>
            </p:nvSpPr>
            <p:spPr>
              <a:xfrm>
                <a:off x="875967" y="1694286"/>
                <a:ext cx="987770" cy="646331"/>
              </a:xfrm>
              <a:prstGeom prst="rect">
                <a:avLst/>
              </a:prstGeom>
              <a:noFill/>
              <a:ln w="28575">
                <a:noFill/>
              </a:ln>
            </p:spPr>
            <p:txBody>
              <a:bodyPr wrap="none" lIns="91440" tIns="45720" rIns="91440" bIns="45720">
                <a:spAutoFit/>
              </a:bodyPr>
              <a:lstStyle/>
              <a:p>
                <a:pPr algn="ctr"/>
                <a:r>
                  <a:rPr lang="en-US" sz="3600" b="0" cap="none" spc="0" dirty="0">
                    <a:ln w="10160">
                      <a:solidFill>
                        <a:schemeClr val="accent1"/>
                      </a:solidFill>
                      <a:prstDash val="solid"/>
                    </a:ln>
                    <a:solidFill>
                      <a:srgbClr val="FFFFFF"/>
                    </a:solidFill>
                    <a:effectLst>
                      <a:outerShdw blurRad="38100" dist="32000" dir="5400000" algn="tl">
                        <a:srgbClr val="000000">
                          <a:alpha val="30000"/>
                        </a:srgbClr>
                      </a:outerShdw>
                    </a:effectLst>
                    <a:latin typeface="Corbel" pitchFamily="34" charset="0"/>
                    <a:cs typeface="Tahoma" pitchFamily="34" charset="0"/>
                  </a:rPr>
                  <a:t>Part</a:t>
                </a:r>
              </a:p>
            </p:txBody>
          </p:sp>
        </p:grpSp>
        <p:grpSp>
          <p:nvGrpSpPr>
            <p:cNvPr id="29" name="Group 28"/>
            <p:cNvGrpSpPr/>
            <p:nvPr/>
          </p:nvGrpSpPr>
          <p:grpSpPr>
            <a:xfrm>
              <a:off x="1752600" y="2527761"/>
              <a:ext cx="1362228" cy="2208060"/>
              <a:chOff x="694092" y="1694286"/>
              <a:chExt cx="1331259" cy="2174433"/>
            </a:xfrm>
          </p:grpSpPr>
          <p:grpSp>
            <p:nvGrpSpPr>
              <p:cNvPr id="31" name="Group 30"/>
              <p:cNvGrpSpPr/>
              <p:nvPr/>
            </p:nvGrpSpPr>
            <p:grpSpPr>
              <a:xfrm>
                <a:off x="694092" y="1753127"/>
                <a:ext cx="1331259" cy="2115592"/>
                <a:chOff x="788222" y="1730206"/>
                <a:chExt cx="1331259" cy="1819572"/>
              </a:xfrm>
            </p:grpSpPr>
            <p:sp>
              <p:nvSpPr>
                <p:cNvPr id="34" name="Rounded Rectangle 33"/>
                <p:cNvSpPr/>
                <p:nvPr/>
              </p:nvSpPr>
              <p:spPr bwMode="auto">
                <a:xfrm>
                  <a:off x="788222" y="1730206"/>
                  <a:ext cx="1331259" cy="1819572"/>
                </a:xfrm>
                <a:prstGeom prst="roundRect">
                  <a:avLst/>
                </a:prstGeom>
                <a:gradFill flip="none" rotWithShape="1">
                  <a:gsLst>
                    <a:gs pos="10000">
                      <a:srgbClr val="EFFBFF"/>
                    </a:gs>
                    <a:gs pos="0">
                      <a:srgbClr val="ABFBFD"/>
                    </a:gs>
                    <a:gs pos="100000">
                      <a:schemeClr val="accent1">
                        <a:tint val="23500"/>
                        <a:satMod val="160000"/>
                      </a:schemeClr>
                    </a:gs>
                  </a:gsLst>
                  <a:path path="circle">
                    <a:fillToRect l="100000" t="100000"/>
                  </a:path>
                  <a:tileRect r="-100000" b="-100000"/>
                </a:gradFill>
                <a:ln w="12700"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112" charset="0"/>
                    <a:ea typeface="ＭＳ Ｐゴシック" pitchFamily="-112" charset="-128"/>
                    <a:cs typeface="ＭＳ Ｐゴシック" pitchFamily="-112" charset="-128"/>
                  </a:endParaRPr>
                </a:p>
              </p:txBody>
            </p:sp>
            <p:sp>
              <p:nvSpPr>
                <p:cNvPr id="35" name="TextBox 34"/>
                <p:cNvSpPr txBox="1"/>
                <p:nvPr/>
              </p:nvSpPr>
              <p:spPr>
                <a:xfrm>
                  <a:off x="788222" y="2255938"/>
                  <a:ext cx="1331259" cy="1120925"/>
                </a:xfrm>
                <a:prstGeom prst="rect">
                  <a:avLst/>
                </a:prstGeom>
                <a:noFill/>
                <a:ln w="28575">
                  <a:noFill/>
                </a:ln>
              </p:spPr>
              <p:txBody>
                <a:bodyPr wrap="square" rtlCol="0">
                  <a:spAutoFit/>
                </a:bodyPr>
                <a:lstStyle/>
                <a:p>
                  <a:pPr algn="ctr"/>
                  <a:endParaRPr lang="en-US" sz="1400" dirty="0"/>
                </a:p>
                <a:p>
                  <a:pPr algn="ctr"/>
                  <a:endParaRPr lang="en-US" sz="1400" dirty="0"/>
                </a:p>
                <a:p>
                  <a:pPr algn="ctr"/>
                  <a:endParaRPr lang="en-US" sz="1400" dirty="0"/>
                </a:p>
                <a:p>
                  <a:pPr algn="ctr"/>
                  <a:endParaRPr lang="en-US" sz="1400" dirty="0"/>
                </a:p>
                <a:p>
                  <a:pPr algn="ctr"/>
                  <a:r>
                    <a:rPr lang="en-US" sz="1100" b="1" dirty="0"/>
                    <a:t>Medical/Outpatient Coverage</a:t>
                  </a:r>
                </a:p>
              </p:txBody>
            </p:sp>
          </p:grpSp>
          <p:sp>
            <p:nvSpPr>
              <p:cNvPr id="32" name="Rectangle 31"/>
              <p:cNvSpPr/>
              <p:nvPr/>
            </p:nvSpPr>
            <p:spPr>
              <a:xfrm>
                <a:off x="855705" y="2079584"/>
                <a:ext cx="1008032" cy="923330"/>
              </a:xfrm>
              <a:prstGeom prst="rect">
                <a:avLst/>
              </a:prstGeom>
              <a:noFill/>
              <a:ln w="28575">
                <a:noFill/>
              </a:ln>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t>
                </a:r>
              </a:p>
            </p:txBody>
          </p:sp>
          <p:sp>
            <p:nvSpPr>
              <p:cNvPr id="33" name="Rectangle 32"/>
              <p:cNvSpPr/>
              <p:nvPr/>
            </p:nvSpPr>
            <p:spPr>
              <a:xfrm>
                <a:off x="875967" y="1694286"/>
                <a:ext cx="987770" cy="646331"/>
              </a:xfrm>
              <a:prstGeom prst="rect">
                <a:avLst/>
              </a:prstGeom>
              <a:noFill/>
              <a:ln w="28575">
                <a:noFill/>
              </a:ln>
            </p:spPr>
            <p:txBody>
              <a:bodyPr wrap="none" lIns="91440" tIns="45720" rIns="91440" bIns="45720">
                <a:spAutoFit/>
              </a:bodyPr>
              <a:lstStyle/>
              <a:p>
                <a:pPr algn="ctr"/>
                <a:r>
                  <a:rPr lang="en-US" sz="3600" b="0" cap="none" spc="0" dirty="0">
                    <a:ln w="10160">
                      <a:solidFill>
                        <a:schemeClr val="accent1"/>
                      </a:solidFill>
                      <a:prstDash val="solid"/>
                    </a:ln>
                    <a:solidFill>
                      <a:srgbClr val="FFFFFF"/>
                    </a:solidFill>
                    <a:effectLst>
                      <a:outerShdw blurRad="38100" dist="32000" dir="5400000" algn="tl">
                        <a:srgbClr val="000000">
                          <a:alpha val="30000"/>
                        </a:srgbClr>
                      </a:outerShdw>
                    </a:effectLst>
                    <a:latin typeface="Corbel" pitchFamily="34" charset="0"/>
                    <a:cs typeface="Tahoma" pitchFamily="34" charset="0"/>
                  </a:rPr>
                  <a:t>Part</a:t>
                </a:r>
              </a:p>
            </p:txBody>
          </p:sp>
        </p:grpSp>
        <p:sp>
          <p:nvSpPr>
            <p:cNvPr id="30" name="TextBox 29"/>
            <p:cNvSpPr txBox="1"/>
            <p:nvPr/>
          </p:nvSpPr>
          <p:spPr>
            <a:xfrm>
              <a:off x="626842" y="1889252"/>
              <a:ext cx="2085742" cy="325613"/>
            </a:xfrm>
            <a:prstGeom prst="rect">
              <a:avLst/>
            </a:prstGeom>
            <a:ln w="28575">
              <a:solidFill>
                <a:schemeClr val="bg1"/>
              </a:solidFill>
            </a:ln>
          </p:spPr>
          <p:style>
            <a:lnRef idx="1">
              <a:schemeClr val="dk1"/>
            </a:lnRef>
            <a:fillRef idx="1003">
              <a:schemeClr val="dk2"/>
            </a:fillRef>
            <a:effectRef idx="2">
              <a:schemeClr val="dk1"/>
            </a:effectRef>
            <a:fontRef idx="minor">
              <a:schemeClr val="lt1"/>
            </a:fontRef>
          </p:style>
          <p:txBody>
            <a:bodyPr wrap="square" rtlCol="0" anchor="ctr">
              <a:spAutoFit/>
            </a:bodyPr>
            <a:lstStyle/>
            <a:p>
              <a:pPr algn="ctr"/>
              <a:r>
                <a:rPr lang="en-US" b="1" dirty="0">
                  <a:solidFill>
                    <a:schemeClr val="bg1"/>
                  </a:solidFill>
                </a:rPr>
                <a:t>Original Medicare</a:t>
              </a:r>
            </a:p>
          </p:txBody>
        </p:sp>
      </p:grpSp>
      <p:sp>
        <p:nvSpPr>
          <p:cNvPr id="42" name="TextBox 41"/>
          <p:cNvSpPr txBox="1"/>
          <p:nvPr/>
        </p:nvSpPr>
        <p:spPr>
          <a:xfrm>
            <a:off x="4419600" y="1479352"/>
            <a:ext cx="4114800" cy="4893647"/>
          </a:xfrm>
          <a:prstGeom prst="rect">
            <a:avLst/>
          </a:prstGeom>
          <a:noFill/>
        </p:spPr>
        <p:txBody>
          <a:bodyPr wrap="square" rtlCol="0">
            <a:spAutoFit/>
          </a:bodyPr>
          <a:lstStyle/>
          <a:p>
            <a:pPr>
              <a:spcBef>
                <a:spcPts val="300"/>
              </a:spcBef>
              <a:spcAft>
                <a:spcPts val="300"/>
              </a:spcAft>
            </a:pPr>
            <a:r>
              <a:rPr lang="en-US" b="1" dirty="0"/>
              <a:t>Part A helps cover:</a:t>
            </a:r>
          </a:p>
          <a:p>
            <a:pPr marL="514350" indent="-285750">
              <a:spcBef>
                <a:spcPts val="300"/>
              </a:spcBef>
              <a:spcAft>
                <a:spcPts val="300"/>
              </a:spcAft>
              <a:buFont typeface="Arial" panose="020B0604020202020204" pitchFamily="34" charset="0"/>
              <a:buChar char="•"/>
            </a:pPr>
            <a:r>
              <a:rPr lang="en-US" dirty="0"/>
              <a:t>Inpatient hospital admissions</a:t>
            </a:r>
          </a:p>
          <a:p>
            <a:pPr marL="514350" indent="-285750">
              <a:spcBef>
                <a:spcPts val="300"/>
              </a:spcBef>
              <a:spcAft>
                <a:spcPts val="300"/>
              </a:spcAft>
              <a:buFont typeface="Arial" panose="020B0604020202020204" pitchFamily="34" charset="0"/>
              <a:buChar char="•"/>
            </a:pPr>
            <a:r>
              <a:rPr lang="en-US" dirty="0"/>
              <a:t>Skilled nursing facility admissions</a:t>
            </a:r>
          </a:p>
          <a:p>
            <a:pPr marL="514350" indent="-285750">
              <a:spcBef>
                <a:spcPts val="300"/>
              </a:spcBef>
              <a:spcAft>
                <a:spcPts val="300"/>
              </a:spcAft>
              <a:buFont typeface="Arial" panose="020B0604020202020204" pitchFamily="34" charset="0"/>
              <a:buChar char="•"/>
            </a:pPr>
            <a:r>
              <a:rPr lang="en-US" dirty="0"/>
              <a:t>Home health agency care</a:t>
            </a:r>
          </a:p>
          <a:p>
            <a:pPr marL="514350" indent="-285750">
              <a:spcBef>
                <a:spcPts val="300"/>
              </a:spcBef>
              <a:spcAft>
                <a:spcPts val="300"/>
              </a:spcAft>
              <a:buFont typeface="Arial" panose="020B0604020202020204" pitchFamily="34" charset="0"/>
              <a:buChar char="•"/>
            </a:pPr>
            <a:r>
              <a:rPr lang="en-US" dirty="0"/>
              <a:t>Hospice care</a:t>
            </a:r>
          </a:p>
          <a:p>
            <a:pPr marL="514350" indent="-285750">
              <a:spcBef>
                <a:spcPts val="300"/>
              </a:spcBef>
              <a:spcAft>
                <a:spcPts val="300"/>
              </a:spcAft>
              <a:buFont typeface="Arial" panose="020B0604020202020204" pitchFamily="34" charset="0"/>
              <a:buChar char="•"/>
            </a:pPr>
            <a:r>
              <a:rPr lang="en-US" dirty="0"/>
              <a:t>Inpatient blood services</a:t>
            </a:r>
          </a:p>
          <a:p>
            <a:pPr>
              <a:spcBef>
                <a:spcPts val="300"/>
              </a:spcBef>
              <a:spcAft>
                <a:spcPts val="300"/>
              </a:spcAft>
            </a:pPr>
            <a:r>
              <a:rPr lang="en-US" b="1" dirty="0"/>
              <a:t>Part B helps cover:</a:t>
            </a:r>
          </a:p>
          <a:p>
            <a:pPr marL="514350" indent="-285750">
              <a:spcBef>
                <a:spcPts val="300"/>
              </a:spcBef>
              <a:spcAft>
                <a:spcPts val="300"/>
              </a:spcAft>
              <a:buFont typeface="Arial" panose="020B0604020202020204" pitchFamily="34" charset="0"/>
              <a:buChar char="•"/>
            </a:pPr>
            <a:r>
              <a:rPr lang="en-US" dirty="0"/>
              <a:t>Physician’s office services</a:t>
            </a:r>
          </a:p>
          <a:p>
            <a:pPr marL="514350" indent="-285750">
              <a:spcBef>
                <a:spcPts val="300"/>
              </a:spcBef>
              <a:spcAft>
                <a:spcPts val="300"/>
              </a:spcAft>
              <a:buFont typeface="Arial" panose="020B0604020202020204" pitchFamily="34" charset="0"/>
              <a:buChar char="•"/>
            </a:pPr>
            <a:r>
              <a:rPr lang="en-US" dirty="0"/>
              <a:t>Ancillary medical and other services</a:t>
            </a:r>
          </a:p>
          <a:p>
            <a:pPr marL="514350" indent="-285750">
              <a:spcBef>
                <a:spcPts val="300"/>
              </a:spcBef>
              <a:spcAft>
                <a:spcPts val="300"/>
              </a:spcAft>
              <a:buFont typeface="Arial" panose="020B0604020202020204" pitchFamily="34" charset="0"/>
              <a:buChar char="•"/>
            </a:pPr>
            <a:r>
              <a:rPr lang="en-US" dirty="0"/>
              <a:t>Clinical laboratory services</a:t>
            </a:r>
          </a:p>
          <a:p>
            <a:pPr marL="514350" indent="-285750">
              <a:spcBef>
                <a:spcPts val="300"/>
              </a:spcBef>
              <a:spcAft>
                <a:spcPts val="300"/>
              </a:spcAft>
              <a:buFont typeface="Arial" panose="020B0604020202020204" pitchFamily="34" charset="0"/>
              <a:buChar char="•"/>
            </a:pPr>
            <a:r>
              <a:rPr lang="en-US" dirty="0"/>
              <a:t>Outpatient hospital services</a:t>
            </a:r>
          </a:p>
          <a:p>
            <a:pPr marL="514350" indent="-285750">
              <a:spcBef>
                <a:spcPts val="300"/>
              </a:spcBef>
              <a:spcAft>
                <a:spcPts val="300"/>
              </a:spcAft>
              <a:buFont typeface="Arial" panose="020B0604020202020204" pitchFamily="34" charset="0"/>
              <a:buChar char="•"/>
            </a:pPr>
            <a:r>
              <a:rPr lang="en-US" dirty="0"/>
              <a:t>Outpatient blood services</a:t>
            </a:r>
          </a:p>
          <a:p>
            <a:pPr marL="514350" indent="-285750">
              <a:spcBef>
                <a:spcPts val="300"/>
              </a:spcBef>
              <a:spcAft>
                <a:spcPts val="300"/>
              </a:spcAft>
              <a:buFont typeface="Arial" panose="020B0604020202020204" pitchFamily="34" charset="0"/>
              <a:buChar char="•"/>
            </a:pPr>
            <a:r>
              <a:rPr lang="en-US" dirty="0"/>
              <a:t>Many preventive services covered at 100% with no deductible</a:t>
            </a:r>
          </a:p>
        </p:txBody>
      </p:sp>
    </p:spTree>
    <p:extLst>
      <p:ext uri="{BB962C8B-B14F-4D97-AF65-F5344CB8AC3E}">
        <p14:creationId xmlns:p14="http://schemas.microsoft.com/office/powerpoint/2010/main" val="9037835"/>
      </p:ext>
    </p:extLst>
  </p:cSld>
  <p:clrMapOvr>
    <a:masterClrMapping/>
  </p:clrMapOvr>
</p:sld>
</file>

<file path=ppt/theme/theme1.xml><?xml version="1.0" encoding="utf-8"?>
<a:theme xmlns:a="http://schemas.openxmlformats.org/drawingml/2006/main" name="Beach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37726</TotalTime>
  <Words>3589</Words>
  <Application>Microsoft Office PowerPoint</Application>
  <PresentationFormat>On-screen Show (4:3)</PresentationFormat>
  <Paragraphs>446</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Corbel</vt:lpstr>
      <vt:lpstr>Wingdings</vt:lpstr>
      <vt:lpstr>Beach template</vt:lpstr>
      <vt:lpstr>PowerPoint Presentation</vt:lpstr>
      <vt:lpstr>What we’ll cover today</vt:lpstr>
      <vt:lpstr>What is Medicare?</vt:lpstr>
      <vt:lpstr>How and when do I enroll in the Medicare program?</vt:lpstr>
      <vt:lpstr>Initial Coverage Election Period (ICEP)</vt:lpstr>
      <vt:lpstr>When should I enroll in Medicare Part A?</vt:lpstr>
      <vt:lpstr>When should I enroll in Medicare Part B?</vt:lpstr>
      <vt:lpstr>Medicare Part B Premiums for High-Income Earners for  Calendar Year 2021* Income-Related Medicare Adjustment Amounts (IRMAA)</vt:lpstr>
      <vt:lpstr>Exploring Original Medicare</vt:lpstr>
      <vt:lpstr>Exploring Original Medicare</vt:lpstr>
      <vt:lpstr>Medicare Assignment</vt:lpstr>
      <vt:lpstr>What you pay for Original Medicare services in 2021*</vt:lpstr>
      <vt:lpstr>What Original Medicare does not cover</vt:lpstr>
      <vt:lpstr>Other Medicare coverage choices</vt:lpstr>
      <vt:lpstr>When should I enroll in Medicare Part D?</vt:lpstr>
      <vt:lpstr>Medicare Part D premiums for high-income earners for  calendar year 2021 Income-Related Medicare Adjustment Amounts (IRMAA)</vt:lpstr>
      <vt:lpstr>Medicare Part D – Standard Benefit</vt:lpstr>
      <vt:lpstr>Extra Help – Low-Income Subsidy (LIS)</vt:lpstr>
      <vt:lpstr>Medicare Supplement plans</vt:lpstr>
      <vt:lpstr>Medicare Supplement plans</vt:lpstr>
      <vt:lpstr>How does a Medicare Supplement work?</vt:lpstr>
      <vt:lpstr>Medicare Supplement plans – Coverage Summary</vt:lpstr>
      <vt:lpstr>Part C – Medicare Advantage plans</vt:lpstr>
      <vt:lpstr>Part C – Medicare Advantage plans</vt:lpstr>
      <vt:lpstr>Typical coverage combinations and the premiums you pay</vt:lpstr>
    </vt:vector>
  </TitlesOfParts>
  <Company>BCBSFL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uac3</dc:creator>
  <cp:lastModifiedBy>Scoggins, Debbie</cp:lastModifiedBy>
  <cp:revision>703</cp:revision>
  <cp:lastPrinted>2013-04-05T14:44:50Z</cp:lastPrinted>
  <dcterms:created xsi:type="dcterms:W3CDTF">2011-05-02T19:21:40Z</dcterms:created>
  <dcterms:modified xsi:type="dcterms:W3CDTF">2021-10-14T19:35:01Z</dcterms:modified>
</cp:coreProperties>
</file>